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3"/>
  </p:notesMasterIdLst>
  <p:sldIdLst>
    <p:sldId id="256" r:id="rId2"/>
    <p:sldId id="295" r:id="rId3"/>
    <p:sldId id="301" r:id="rId4"/>
    <p:sldId id="257" r:id="rId5"/>
    <p:sldId id="259" r:id="rId6"/>
    <p:sldId id="297" r:id="rId7"/>
    <p:sldId id="298" r:id="rId8"/>
    <p:sldId id="263" r:id="rId9"/>
    <p:sldId id="299" r:id="rId10"/>
    <p:sldId id="285" r:id="rId11"/>
    <p:sldId id="286" r:id="rId12"/>
    <p:sldId id="287" r:id="rId13"/>
    <p:sldId id="288" r:id="rId14"/>
    <p:sldId id="289" r:id="rId15"/>
    <p:sldId id="290" r:id="rId16"/>
    <p:sldId id="300" r:id="rId17"/>
    <p:sldId id="293" r:id="rId18"/>
    <p:sldId id="302" r:id="rId19"/>
    <p:sldId id="292" r:id="rId20"/>
    <p:sldId id="294" r:id="rId21"/>
    <p:sldId id="278" r:id="rId22"/>
  </p:sldIdLst>
  <p:sldSz cx="9144000" cy="5143500" type="screen16x9"/>
  <p:notesSz cx="6858000" cy="9144000"/>
  <p:embeddedFontLst>
    <p:embeddedFont>
      <p:font typeface="Algerian" panose="04020705040A02060702" pitchFamily="82" charset="0"/>
      <p:regular r:id="rId24"/>
    </p:embeddedFont>
    <p:embeddedFont>
      <p:font typeface="Calibri" panose="020F0502020204030204" pitchFamily="34" charset="0"/>
      <p:regular r:id="rId25"/>
      <p:bold r:id="rId26"/>
      <p:italic r:id="rId27"/>
      <p:boldItalic r:id="rId28"/>
    </p:embeddedFont>
    <p:embeddedFont>
      <p:font typeface="Corbel" panose="020B0503020204020204" pitchFamily="34" charset="0"/>
      <p:regular r:id="rId29"/>
      <p:bold r:id="rId30"/>
      <p:italic r:id="rId31"/>
      <p:boldItalic r:id="rId32"/>
    </p:embeddedFont>
    <p:embeddedFont>
      <p:font typeface="Oswald" panose="00000500000000000000" pitchFamily="2" charset="0"/>
      <p:regular r:id="rId33"/>
      <p:bold r:id="rId34"/>
    </p:embeddedFont>
    <p:embeddedFont>
      <p:font typeface="Tinos"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ghu Bharadwaj" initials="RB" lastIdx="1" clrIdx="0">
    <p:extLst>
      <p:ext uri="{19B8F6BF-5375-455C-9EA6-DF929625EA0E}">
        <p15:presenceInfo xmlns:p15="http://schemas.microsoft.com/office/powerpoint/2012/main" userId="7f8ee63e47e0352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B7D5CAF-C5C0-430F-A390-3F806F24974C}">
  <a:tblStyle styleId="{DB7D5CAF-C5C0-430F-A390-3F806F24974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5" d="100"/>
          <a:sy n="115" d="100"/>
        </p:scale>
        <p:origin x="5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ableStyles" Target="tableStyles.xml"/></Relationships>
</file>

<file path=ppt/media/image1.jpg>
</file>

<file path=ppt/media/image10.jpeg>
</file>

<file path=ppt/media/image11.png>
</file>

<file path=ppt/media/image12.png>
</file>

<file path=ppt/media/image13.png>
</file>

<file path=ppt/media/image14.png>
</file>

<file path=ppt/media/image15.png>
</file>

<file path=ppt/media/image16.jpeg>
</file>

<file path=ppt/media/image17.jp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672713" y="333900"/>
            <a:ext cx="7798575" cy="4809601"/>
          </a:xfrm>
          <a:prstGeom prst="rect">
            <a:avLst/>
          </a:prstGeom>
          <a:noFill/>
          <a:ln>
            <a:noFill/>
          </a:ln>
        </p:spPr>
      </p:pic>
      <p:sp>
        <p:nvSpPr>
          <p:cNvPr id="11" name="Google Shape;11;p2"/>
          <p:cNvSpPr txBox="1">
            <a:spLocks noGrp="1"/>
          </p:cNvSpPr>
          <p:nvPr>
            <p:ph type="ctrTitle"/>
          </p:nvPr>
        </p:nvSpPr>
        <p:spPr>
          <a:xfrm>
            <a:off x="1912650" y="1915625"/>
            <a:ext cx="5469600" cy="1159800"/>
          </a:xfrm>
          <a:prstGeom prst="rect">
            <a:avLst/>
          </a:prstGeom>
          <a:effectLst>
            <a:outerShdw blurRad="14288" dist="9525" dir="16200000" algn="bl" rotWithShape="0">
              <a:schemeClr val="dk1">
                <a:alpha val="50000"/>
              </a:schemeClr>
            </a:outerShdw>
          </a:effectLst>
        </p:spPr>
        <p:txBody>
          <a:bodyPr spcFirstLastPara="1" wrap="square" lIns="91425" tIns="91425" rIns="91425" bIns="91425" anchor="ctr" anchorCtr="0">
            <a:noAutofit/>
          </a:bodyPr>
          <a:lstStyle>
            <a:lvl1pPr lvl="0">
              <a:spcBef>
                <a:spcPts val="0"/>
              </a:spcBef>
              <a:spcAft>
                <a:spcPts val="0"/>
              </a:spcAft>
              <a:buClr>
                <a:schemeClr val="accent6"/>
              </a:buClr>
              <a:buSzPts val="4800"/>
              <a:buNone/>
              <a:defRPr sz="4800">
                <a:solidFill>
                  <a:schemeClr val="accent6"/>
                </a:solidFill>
              </a:defRPr>
            </a:lvl1pPr>
            <a:lvl2pPr lvl="1">
              <a:spcBef>
                <a:spcPts val="0"/>
              </a:spcBef>
              <a:spcAft>
                <a:spcPts val="0"/>
              </a:spcAft>
              <a:buClr>
                <a:schemeClr val="accent6"/>
              </a:buClr>
              <a:buSzPts val="4800"/>
              <a:buNone/>
              <a:defRPr sz="4800">
                <a:solidFill>
                  <a:schemeClr val="accent6"/>
                </a:solidFill>
              </a:defRPr>
            </a:lvl2pPr>
            <a:lvl3pPr lvl="2">
              <a:spcBef>
                <a:spcPts val="0"/>
              </a:spcBef>
              <a:spcAft>
                <a:spcPts val="0"/>
              </a:spcAft>
              <a:buClr>
                <a:schemeClr val="accent6"/>
              </a:buClr>
              <a:buSzPts val="4800"/>
              <a:buNone/>
              <a:defRPr sz="4800">
                <a:solidFill>
                  <a:schemeClr val="accent6"/>
                </a:solidFill>
              </a:defRPr>
            </a:lvl3pPr>
            <a:lvl4pPr lvl="3">
              <a:spcBef>
                <a:spcPts val="0"/>
              </a:spcBef>
              <a:spcAft>
                <a:spcPts val="0"/>
              </a:spcAft>
              <a:buClr>
                <a:schemeClr val="accent6"/>
              </a:buClr>
              <a:buSzPts val="4800"/>
              <a:buNone/>
              <a:defRPr sz="4800">
                <a:solidFill>
                  <a:schemeClr val="accent6"/>
                </a:solidFill>
              </a:defRPr>
            </a:lvl4pPr>
            <a:lvl5pPr lvl="4">
              <a:spcBef>
                <a:spcPts val="0"/>
              </a:spcBef>
              <a:spcAft>
                <a:spcPts val="0"/>
              </a:spcAft>
              <a:buClr>
                <a:schemeClr val="accent6"/>
              </a:buClr>
              <a:buSzPts val="4800"/>
              <a:buNone/>
              <a:defRPr sz="4800">
                <a:solidFill>
                  <a:schemeClr val="accent6"/>
                </a:solidFill>
              </a:defRPr>
            </a:lvl5pPr>
            <a:lvl6pPr lvl="5">
              <a:spcBef>
                <a:spcPts val="0"/>
              </a:spcBef>
              <a:spcAft>
                <a:spcPts val="0"/>
              </a:spcAft>
              <a:buClr>
                <a:schemeClr val="accent6"/>
              </a:buClr>
              <a:buSzPts val="4800"/>
              <a:buNone/>
              <a:defRPr sz="4800">
                <a:solidFill>
                  <a:schemeClr val="accent6"/>
                </a:solidFill>
              </a:defRPr>
            </a:lvl6pPr>
            <a:lvl7pPr lvl="6">
              <a:spcBef>
                <a:spcPts val="0"/>
              </a:spcBef>
              <a:spcAft>
                <a:spcPts val="0"/>
              </a:spcAft>
              <a:buClr>
                <a:schemeClr val="accent6"/>
              </a:buClr>
              <a:buSzPts val="4800"/>
              <a:buNone/>
              <a:defRPr sz="4800">
                <a:solidFill>
                  <a:schemeClr val="accent6"/>
                </a:solidFill>
              </a:defRPr>
            </a:lvl7pPr>
            <a:lvl8pPr lvl="7">
              <a:spcBef>
                <a:spcPts val="0"/>
              </a:spcBef>
              <a:spcAft>
                <a:spcPts val="0"/>
              </a:spcAft>
              <a:buClr>
                <a:schemeClr val="accent6"/>
              </a:buClr>
              <a:buSzPts val="4800"/>
              <a:buNone/>
              <a:defRPr sz="4800">
                <a:solidFill>
                  <a:schemeClr val="accent6"/>
                </a:solidFill>
              </a:defRPr>
            </a:lvl8pPr>
            <a:lvl9pPr lvl="8">
              <a:spcBef>
                <a:spcPts val="0"/>
              </a:spcBef>
              <a:spcAft>
                <a:spcPts val="0"/>
              </a:spcAft>
              <a:buClr>
                <a:schemeClr val="accent6"/>
              </a:buClr>
              <a:buSzPts val="4800"/>
              <a:buNone/>
              <a:defRPr sz="4800">
                <a:solidFill>
                  <a:schemeClr val="accent6"/>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pic>
        <p:nvPicPr>
          <p:cNvPr id="13" name="Google Shape;13;p3"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a:spLocks noGrp="1"/>
          </p:cNvSpPr>
          <p:nvPr>
            <p:ph type="ctrTitle"/>
          </p:nvPr>
        </p:nvSpPr>
        <p:spPr>
          <a:xfrm>
            <a:off x="1912025" y="2116750"/>
            <a:ext cx="580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1912025" y="3144851"/>
            <a:ext cx="580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666666"/>
              </a:buClr>
              <a:buSzPts val="1800"/>
              <a:buNone/>
              <a:defRPr sz="1800" i="1">
                <a:solidFill>
                  <a:srgbClr val="666666"/>
                </a:solidFill>
              </a:defRPr>
            </a:lvl1pPr>
            <a:lvl2pPr lvl="1" rtl="0">
              <a:spcBef>
                <a:spcPts val="0"/>
              </a:spcBef>
              <a:spcAft>
                <a:spcPts val="0"/>
              </a:spcAft>
              <a:buClr>
                <a:srgbClr val="666666"/>
              </a:buClr>
              <a:buSzPts val="1800"/>
              <a:buNone/>
              <a:defRPr sz="1800" i="1">
                <a:solidFill>
                  <a:srgbClr val="666666"/>
                </a:solidFill>
              </a:defRPr>
            </a:lvl2pPr>
            <a:lvl3pPr lvl="2" rtl="0">
              <a:spcBef>
                <a:spcPts val="0"/>
              </a:spcBef>
              <a:spcAft>
                <a:spcPts val="0"/>
              </a:spcAft>
              <a:buClr>
                <a:srgbClr val="666666"/>
              </a:buClr>
              <a:buSzPts val="1800"/>
              <a:buNone/>
              <a:defRPr sz="1800" i="1">
                <a:solidFill>
                  <a:srgbClr val="666666"/>
                </a:solidFill>
              </a:defRPr>
            </a:lvl3pPr>
            <a:lvl4pPr lvl="3" rtl="0">
              <a:spcBef>
                <a:spcPts val="0"/>
              </a:spcBef>
              <a:spcAft>
                <a:spcPts val="0"/>
              </a:spcAft>
              <a:buClr>
                <a:srgbClr val="666666"/>
              </a:buClr>
              <a:buSzPts val="1800"/>
              <a:buNone/>
              <a:defRPr i="1">
                <a:solidFill>
                  <a:srgbClr val="666666"/>
                </a:solidFill>
              </a:defRPr>
            </a:lvl4pPr>
            <a:lvl5pPr lvl="4" rtl="0">
              <a:spcBef>
                <a:spcPts val="0"/>
              </a:spcBef>
              <a:spcAft>
                <a:spcPts val="0"/>
              </a:spcAft>
              <a:buClr>
                <a:srgbClr val="666666"/>
              </a:buClr>
              <a:buSzPts val="1800"/>
              <a:buNone/>
              <a:defRPr i="1">
                <a:solidFill>
                  <a:srgbClr val="666666"/>
                </a:solidFill>
              </a:defRPr>
            </a:lvl5pPr>
            <a:lvl6pPr lvl="5" rtl="0">
              <a:spcBef>
                <a:spcPts val="0"/>
              </a:spcBef>
              <a:spcAft>
                <a:spcPts val="0"/>
              </a:spcAft>
              <a:buClr>
                <a:srgbClr val="666666"/>
              </a:buClr>
              <a:buSzPts val="1800"/>
              <a:buNone/>
              <a:defRPr i="1">
                <a:solidFill>
                  <a:srgbClr val="666666"/>
                </a:solidFill>
              </a:defRPr>
            </a:lvl6pPr>
            <a:lvl7pPr lvl="6" rtl="0">
              <a:spcBef>
                <a:spcPts val="0"/>
              </a:spcBef>
              <a:spcAft>
                <a:spcPts val="0"/>
              </a:spcAft>
              <a:buClr>
                <a:srgbClr val="666666"/>
              </a:buClr>
              <a:buSzPts val="1800"/>
              <a:buNone/>
              <a:defRPr i="1">
                <a:solidFill>
                  <a:srgbClr val="666666"/>
                </a:solidFill>
              </a:defRPr>
            </a:lvl7pPr>
            <a:lvl8pPr lvl="7" rtl="0">
              <a:spcBef>
                <a:spcPts val="0"/>
              </a:spcBef>
              <a:spcAft>
                <a:spcPts val="0"/>
              </a:spcAft>
              <a:buClr>
                <a:srgbClr val="666666"/>
              </a:buClr>
              <a:buSzPts val="1800"/>
              <a:buNone/>
              <a:defRPr i="1">
                <a:solidFill>
                  <a:srgbClr val="666666"/>
                </a:solidFill>
              </a:defRPr>
            </a:lvl8pPr>
            <a:lvl9pPr lvl="8" rtl="0">
              <a:spcBef>
                <a:spcPts val="0"/>
              </a:spcBef>
              <a:spcAft>
                <a:spcPts val="0"/>
              </a:spcAft>
              <a:buClr>
                <a:srgbClr val="666666"/>
              </a:buClr>
              <a:buSzPts val="1800"/>
              <a:buNone/>
              <a:defRPr i="1">
                <a:solidFill>
                  <a:srgbClr val="666666"/>
                </a:solidFill>
              </a:defRPr>
            </a:lvl9pPr>
          </a:lstStyle>
          <a:p>
            <a:endParaRPr/>
          </a:p>
        </p:txBody>
      </p:sp>
      <p:sp>
        <p:nvSpPr>
          <p:cNvPr id="16" name="Google Shape;16;p3"/>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pic>
        <p:nvPicPr>
          <p:cNvPr id="23" name="Google Shape;23;p5"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5" name="Google Shape;25;p5"/>
          <p:cNvSpPr txBox="1">
            <a:spLocks noGrp="1"/>
          </p:cNvSpPr>
          <p:nvPr>
            <p:ph type="body" idx="1"/>
          </p:nvPr>
        </p:nvSpPr>
        <p:spPr>
          <a:xfrm>
            <a:off x="1556175" y="1378821"/>
            <a:ext cx="6616800" cy="3042300"/>
          </a:xfrm>
          <a:prstGeom prst="rect">
            <a:avLst/>
          </a:prstGeom>
        </p:spPr>
        <p:txBody>
          <a:bodyPr spcFirstLastPara="1" wrap="square" lIns="91425" tIns="91425" rIns="91425" bIns="91425" anchor="t" anchorCtr="0">
            <a:noAutofit/>
          </a:bodyPr>
          <a:lstStyle>
            <a:lvl1pPr marL="457200" lvl="0" indent="-393700">
              <a:spcBef>
                <a:spcPts val="600"/>
              </a:spcBef>
              <a:spcAft>
                <a:spcPts val="0"/>
              </a:spcAft>
              <a:buSzPts val="2600"/>
              <a:buChar char="◈"/>
              <a:defRPr sz="2600"/>
            </a:lvl1pPr>
            <a:lvl2pPr marL="914400" lvl="1" indent="-393700">
              <a:spcBef>
                <a:spcPts val="0"/>
              </a:spcBef>
              <a:spcAft>
                <a:spcPts val="0"/>
              </a:spcAft>
              <a:buSzPts val="2600"/>
              <a:buChar char="◆"/>
              <a:defRPr sz="2600"/>
            </a:lvl2pPr>
            <a:lvl3pPr marL="1371600" lvl="2" indent="-393700">
              <a:spcBef>
                <a:spcPts val="0"/>
              </a:spcBef>
              <a:spcAft>
                <a:spcPts val="0"/>
              </a:spcAft>
              <a:buSzPts val="2600"/>
              <a:buChar char="◇"/>
              <a:defRPr sz="2600"/>
            </a:lvl3pPr>
            <a:lvl4pPr marL="1828800" lvl="3" indent="-393700">
              <a:spcBef>
                <a:spcPts val="0"/>
              </a:spcBef>
              <a:spcAft>
                <a:spcPts val="0"/>
              </a:spcAft>
              <a:buSzPts val="2600"/>
              <a:buChar char="⬥"/>
              <a:defRPr sz="2600"/>
            </a:lvl4pPr>
            <a:lvl5pPr marL="2286000" lvl="4" indent="-393700">
              <a:spcBef>
                <a:spcPts val="0"/>
              </a:spcBef>
              <a:spcAft>
                <a:spcPts val="0"/>
              </a:spcAft>
              <a:buSzPts val="2600"/>
              <a:buChar char="⬦"/>
              <a:defRPr sz="2600"/>
            </a:lvl5pPr>
            <a:lvl6pPr marL="2743200" lvl="5" indent="-393700">
              <a:spcBef>
                <a:spcPts val="0"/>
              </a:spcBef>
              <a:spcAft>
                <a:spcPts val="0"/>
              </a:spcAft>
              <a:buSzPts val="2600"/>
              <a:buChar char="⬦"/>
              <a:defRPr sz="2600"/>
            </a:lvl6pPr>
            <a:lvl7pPr marL="3200400" lvl="6" indent="-393700">
              <a:spcBef>
                <a:spcPts val="0"/>
              </a:spcBef>
              <a:spcAft>
                <a:spcPts val="0"/>
              </a:spcAft>
              <a:buSzPts val="2600"/>
              <a:buChar char="⬦"/>
              <a:defRPr sz="2600"/>
            </a:lvl7pPr>
            <a:lvl8pPr marL="3657600" lvl="7" indent="-393700">
              <a:spcBef>
                <a:spcPts val="0"/>
              </a:spcBef>
              <a:spcAft>
                <a:spcPts val="0"/>
              </a:spcAft>
              <a:buSzPts val="2600"/>
              <a:buChar char="⬦"/>
              <a:defRPr sz="2600"/>
            </a:lvl8pPr>
            <a:lvl9pPr marL="4114800" lvl="8" indent="-393700">
              <a:spcBef>
                <a:spcPts val="0"/>
              </a:spcBef>
              <a:spcAft>
                <a:spcPts val="0"/>
              </a:spcAft>
              <a:buSzPts val="2600"/>
              <a:buChar char="⬦"/>
              <a:defRPr sz="2600"/>
            </a:lvl9pPr>
          </a:lstStyle>
          <a:p>
            <a:endParaRPr/>
          </a:p>
        </p:txBody>
      </p:sp>
      <p:sp>
        <p:nvSpPr>
          <p:cNvPr id="26" name="Google Shape;26;p5"/>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7" name="Google Shape;27;p5"/>
          <p:cNvCxnSpPr/>
          <p:nvPr/>
        </p:nvCxnSpPr>
        <p:spPr>
          <a:xfrm>
            <a:off x="1664750" y="1357125"/>
            <a:ext cx="65262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pic>
        <p:nvPicPr>
          <p:cNvPr id="29" name="Google Shape;29;p6"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30" name="Google Shape;30;p6"/>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1" name="Google Shape;31;p6"/>
          <p:cNvSpPr txBox="1">
            <a:spLocks noGrp="1"/>
          </p:cNvSpPr>
          <p:nvPr>
            <p:ph type="body" idx="1"/>
          </p:nvPr>
        </p:nvSpPr>
        <p:spPr>
          <a:xfrm>
            <a:off x="1556175" y="1479375"/>
            <a:ext cx="3211800" cy="3598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2" name="Google Shape;32;p6"/>
          <p:cNvSpPr txBox="1">
            <a:spLocks noGrp="1"/>
          </p:cNvSpPr>
          <p:nvPr>
            <p:ph type="body" idx="2"/>
          </p:nvPr>
        </p:nvSpPr>
        <p:spPr>
          <a:xfrm>
            <a:off x="4961272" y="1479375"/>
            <a:ext cx="3211800" cy="3598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3" name="Google Shape;33;p6"/>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34" name="Google Shape;34;p6"/>
          <p:cNvCxnSpPr/>
          <p:nvPr/>
        </p:nvCxnSpPr>
        <p:spPr>
          <a:xfrm>
            <a:off x="1664750" y="1357125"/>
            <a:ext cx="65262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pic>
        <p:nvPicPr>
          <p:cNvPr id="49" name="Google Shape;49;p9"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9"/>
          <p:cNvSpPr txBox="1">
            <a:spLocks noGrp="1"/>
          </p:cNvSpPr>
          <p:nvPr>
            <p:ph type="body" idx="1"/>
          </p:nvPr>
        </p:nvSpPr>
        <p:spPr>
          <a:xfrm>
            <a:off x="1592350" y="3640275"/>
            <a:ext cx="6562500" cy="519600"/>
          </a:xfrm>
          <a:prstGeom prst="rect">
            <a:avLst/>
          </a:prstGeom>
        </p:spPr>
        <p:txBody>
          <a:bodyPr spcFirstLastPara="1" wrap="square" lIns="91425" tIns="91425" rIns="91425" bIns="91425" anchor="t" anchorCtr="0">
            <a:noAutofit/>
          </a:bodyPr>
          <a:lstStyle>
            <a:lvl1pPr marL="457200" lvl="0" indent="-228600">
              <a:spcBef>
                <a:spcPts val="360"/>
              </a:spcBef>
              <a:spcAft>
                <a:spcPts val="0"/>
              </a:spcAft>
              <a:buClr>
                <a:srgbClr val="666666"/>
              </a:buClr>
              <a:buSzPts val="1600"/>
              <a:buNone/>
              <a:defRPr sz="1600" i="1">
                <a:solidFill>
                  <a:srgbClr val="666666"/>
                </a:solidFill>
              </a:defRPr>
            </a:lvl1pPr>
          </a:lstStyle>
          <a:p>
            <a:endParaRPr/>
          </a:p>
        </p:txBody>
      </p:sp>
      <p:sp>
        <p:nvSpPr>
          <p:cNvPr id="51" name="Google Shape;51;p9"/>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52" name="Google Shape;52;p9"/>
          <p:cNvCxnSpPr/>
          <p:nvPr/>
        </p:nvCxnSpPr>
        <p:spPr>
          <a:xfrm>
            <a:off x="1706950" y="3643125"/>
            <a:ext cx="63213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pic>
        <p:nvPicPr>
          <p:cNvPr id="59" name="Google Shape;59;p11"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60" name="Google Shape;60;p11"/>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 Closed book">
  <p:cSld name="BLANK_1_1">
    <p:spTree>
      <p:nvGrpSpPr>
        <p:cNvPr id="1" name="Shape 63"/>
        <p:cNvGrpSpPr/>
        <p:nvPr/>
      </p:nvGrpSpPr>
      <p:grpSpPr>
        <a:xfrm>
          <a:off x="0" y="0"/>
          <a:ext cx="0" cy="0"/>
          <a:chOff x="0" y="0"/>
          <a:chExt cx="0" cy="0"/>
        </a:xfrm>
      </p:grpSpPr>
      <p:pic>
        <p:nvPicPr>
          <p:cNvPr id="64" name="Google Shape;64;p13"/>
          <p:cNvPicPr preferRelativeResize="0"/>
          <p:nvPr/>
        </p:nvPicPr>
        <p:blipFill>
          <a:blip r:embed="rId2">
            <a:alphaModFix/>
          </a:blip>
          <a:stretch>
            <a:fillRect/>
          </a:stretch>
        </p:blipFill>
        <p:spPr>
          <a:xfrm flipH="1">
            <a:off x="672713" y="333900"/>
            <a:ext cx="7798575" cy="480960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9">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556175" y="719375"/>
            <a:ext cx="6616800" cy="6999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1pPr>
            <a:lvl2pPr lvl="1">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2pPr>
            <a:lvl3pPr lvl="2">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3pPr>
            <a:lvl4pPr lvl="3">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4pPr>
            <a:lvl5pPr lvl="4">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5pPr>
            <a:lvl6pPr lvl="5">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6pPr>
            <a:lvl7pPr lvl="6">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7pPr>
            <a:lvl8pPr lvl="7">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8pPr>
            <a:lvl9pPr lvl="8">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1556175" y="1378821"/>
            <a:ext cx="6616800" cy="30423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dk1"/>
              </a:buClr>
              <a:buSzPts val="3000"/>
              <a:buFont typeface="Tinos"/>
              <a:buChar char="◈"/>
              <a:defRPr sz="3000">
                <a:solidFill>
                  <a:schemeClr val="dk1"/>
                </a:solidFill>
                <a:latin typeface="Tinos"/>
                <a:ea typeface="Tinos"/>
                <a:cs typeface="Tinos"/>
                <a:sym typeface="Tinos"/>
              </a:defRPr>
            </a:lvl1pPr>
            <a:lvl2pPr marL="914400" lvl="1" indent="-381000">
              <a:spcBef>
                <a:spcPts val="0"/>
              </a:spcBef>
              <a:spcAft>
                <a:spcPts val="0"/>
              </a:spcAft>
              <a:buClr>
                <a:schemeClr val="dk1"/>
              </a:buClr>
              <a:buSzPts val="2400"/>
              <a:buFont typeface="Tinos"/>
              <a:buChar char="◆"/>
              <a:defRPr sz="2400">
                <a:solidFill>
                  <a:schemeClr val="dk1"/>
                </a:solidFill>
                <a:latin typeface="Tinos"/>
                <a:ea typeface="Tinos"/>
                <a:cs typeface="Tinos"/>
                <a:sym typeface="Tinos"/>
              </a:defRPr>
            </a:lvl2pPr>
            <a:lvl3pPr marL="1371600" lvl="2" indent="-381000">
              <a:spcBef>
                <a:spcPts val="0"/>
              </a:spcBef>
              <a:spcAft>
                <a:spcPts val="0"/>
              </a:spcAft>
              <a:buClr>
                <a:schemeClr val="dk1"/>
              </a:buClr>
              <a:buSzPts val="2400"/>
              <a:buFont typeface="Tinos"/>
              <a:buChar char="◇"/>
              <a:defRPr sz="2400">
                <a:solidFill>
                  <a:schemeClr val="dk1"/>
                </a:solidFill>
                <a:latin typeface="Tinos"/>
                <a:ea typeface="Tinos"/>
                <a:cs typeface="Tinos"/>
                <a:sym typeface="Tinos"/>
              </a:defRPr>
            </a:lvl3pPr>
            <a:lvl4pPr marL="1828800" lvl="3"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4pPr>
            <a:lvl5pPr marL="2286000" lvl="4"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5pPr>
            <a:lvl6pPr marL="2743200" lvl="5"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6pPr>
            <a:lvl7pPr marL="3200400" lvl="6"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7pPr>
            <a:lvl8pPr marL="3657600" lvl="7"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8pPr>
            <a:lvl9pPr marL="4114800" lvl="8"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9pPr>
          </a:lstStyle>
          <a:p>
            <a:endParaRPr/>
          </a:p>
        </p:txBody>
      </p:sp>
      <p:sp>
        <p:nvSpPr>
          <p:cNvPr id="8" name="Google Shape;8;p1"/>
          <p:cNvSpPr txBox="1">
            <a:spLocks noGrp="1"/>
          </p:cNvSpPr>
          <p:nvPr>
            <p:ph type="sldNum" idx="12"/>
          </p:nvPr>
        </p:nvSpPr>
        <p:spPr>
          <a:xfrm>
            <a:off x="7899350" y="4098426"/>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chemeClr val="dk2"/>
                </a:solidFill>
                <a:latin typeface="Tinos"/>
                <a:ea typeface="Tinos"/>
                <a:cs typeface="Tinos"/>
                <a:sym typeface="Tinos"/>
              </a:defRPr>
            </a:lvl1pPr>
            <a:lvl2pPr lvl="1" algn="r">
              <a:buNone/>
              <a:defRPr sz="1200">
                <a:solidFill>
                  <a:schemeClr val="dk2"/>
                </a:solidFill>
                <a:latin typeface="Tinos"/>
                <a:ea typeface="Tinos"/>
                <a:cs typeface="Tinos"/>
                <a:sym typeface="Tinos"/>
              </a:defRPr>
            </a:lvl2pPr>
            <a:lvl3pPr lvl="2" algn="r">
              <a:buNone/>
              <a:defRPr sz="1200">
                <a:solidFill>
                  <a:schemeClr val="dk2"/>
                </a:solidFill>
                <a:latin typeface="Tinos"/>
                <a:ea typeface="Tinos"/>
                <a:cs typeface="Tinos"/>
                <a:sym typeface="Tinos"/>
              </a:defRPr>
            </a:lvl3pPr>
            <a:lvl4pPr lvl="3" algn="r">
              <a:buNone/>
              <a:defRPr sz="1200">
                <a:solidFill>
                  <a:schemeClr val="dk2"/>
                </a:solidFill>
                <a:latin typeface="Tinos"/>
                <a:ea typeface="Tinos"/>
                <a:cs typeface="Tinos"/>
                <a:sym typeface="Tinos"/>
              </a:defRPr>
            </a:lvl4pPr>
            <a:lvl5pPr lvl="4" algn="r">
              <a:buNone/>
              <a:defRPr sz="1200">
                <a:solidFill>
                  <a:schemeClr val="dk2"/>
                </a:solidFill>
                <a:latin typeface="Tinos"/>
                <a:ea typeface="Tinos"/>
                <a:cs typeface="Tinos"/>
                <a:sym typeface="Tinos"/>
              </a:defRPr>
            </a:lvl5pPr>
            <a:lvl6pPr lvl="5" algn="r">
              <a:buNone/>
              <a:defRPr sz="1200">
                <a:solidFill>
                  <a:schemeClr val="dk2"/>
                </a:solidFill>
                <a:latin typeface="Tinos"/>
                <a:ea typeface="Tinos"/>
                <a:cs typeface="Tinos"/>
                <a:sym typeface="Tinos"/>
              </a:defRPr>
            </a:lvl6pPr>
            <a:lvl7pPr lvl="6" algn="r">
              <a:buNone/>
              <a:defRPr sz="1200">
                <a:solidFill>
                  <a:schemeClr val="dk2"/>
                </a:solidFill>
                <a:latin typeface="Tinos"/>
                <a:ea typeface="Tinos"/>
                <a:cs typeface="Tinos"/>
                <a:sym typeface="Tinos"/>
              </a:defRPr>
            </a:lvl7pPr>
            <a:lvl8pPr lvl="7" algn="r">
              <a:buNone/>
              <a:defRPr sz="1200">
                <a:solidFill>
                  <a:schemeClr val="dk2"/>
                </a:solidFill>
                <a:latin typeface="Tinos"/>
                <a:ea typeface="Tinos"/>
                <a:cs typeface="Tinos"/>
                <a:sym typeface="Tinos"/>
              </a:defRPr>
            </a:lvl8pPr>
            <a:lvl9pPr lvl="8" algn="r">
              <a:buNone/>
              <a:defRPr sz="1200">
                <a:solidFill>
                  <a:schemeClr val="dk2"/>
                </a:solidFill>
                <a:latin typeface="Tinos"/>
                <a:ea typeface="Tinos"/>
                <a:cs typeface="Tinos"/>
                <a:sym typeface="Tino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7" r:id="rId6"/>
    <p:sldLayoutId id="2147483659"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ctrTitle"/>
          </p:nvPr>
        </p:nvSpPr>
        <p:spPr>
          <a:xfrm>
            <a:off x="1733746" y="1511434"/>
            <a:ext cx="5979020" cy="1159800"/>
          </a:xfrm>
          <a:prstGeom prst="rect">
            <a:avLst/>
          </a:prstGeom>
        </p:spPr>
        <p:txBody>
          <a:bodyPr spcFirstLastPara="1" wrap="square" lIns="91425" tIns="91425" rIns="91425" bIns="91425" anchor="ctr" anchorCtr="0">
            <a:noAutofit/>
          </a:bodyPr>
          <a:lstStyle/>
          <a:p>
            <a:pPr lvl="0" algn="ctr"/>
            <a:r>
              <a:rPr lang="en-US" dirty="0"/>
              <a:t>Pill-Box</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D414307-EB6E-4BC6-9561-5634F7138A3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pic>
        <p:nvPicPr>
          <p:cNvPr id="3" name="Picture 4" descr="Application&#10;&#10;Description automatically generated">
            <a:extLst>
              <a:ext uri="{FF2B5EF4-FFF2-40B4-BE49-F238E27FC236}">
                <a16:creationId xmlns:a16="http://schemas.microsoft.com/office/drawing/2014/main" id="{9337A310-3E58-496E-ADD8-E50A360437D1}"/>
              </a:ext>
            </a:extLst>
          </p:cNvPr>
          <p:cNvPicPr>
            <a:picLocks noChangeAspect="1"/>
          </p:cNvPicPr>
          <p:nvPr/>
        </p:nvPicPr>
        <p:blipFill>
          <a:blip r:embed="rId2"/>
          <a:stretch>
            <a:fillRect/>
          </a:stretch>
        </p:blipFill>
        <p:spPr>
          <a:xfrm>
            <a:off x="2127872" y="929027"/>
            <a:ext cx="2190128" cy="3153498"/>
          </a:xfrm>
          <a:prstGeom prst="rect">
            <a:avLst/>
          </a:prstGeom>
          <a:noFill/>
          <a:ln>
            <a:noFill/>
          </a:ln>
          <a:effectLst/>
        </p:spPr>
      </p:pic>
      <p:sp>
        <p:nvSpPr>
          <p:cNvPr id="5" name="Text Placeholder 1">
            <a:extLst>
              <a:ext uri="{FF2B5EF4-FFF2-40B4-BE49-F238E27FC236}">
                <a16:creationId xmlns:a16="http://schemas.microsoft.com/office/drawing/2014/main" id="{123AEFCC-29A9-47A3-853E-D1D6E2A2A2F9}"/>
              </a:ext>
            </a:extLst>
          </p:cNvPr>
          <p:cNvSpPr txBox="1">
            <a:spLocks/>
          </p:cNvSpPr>
          <p:nvPr/>
        </p:nvSpPr>
        <p:spPr>
          <a:xfrm>
            <a:off x="5095461" y="1457739"/>
            <a:ext cx="2633397" cy="135077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b="1" dirty="0">
              <a:solidFill>
                <a:schemeClr val="tx1"/>
              </a:solidFill>
              <a:latin typeface="+mj-lt"/>
            </a:endParaRPr>
          </a:p>
          <a:p>
            <a:endParaRPr lang="en-US" b="1" dirty="0">
              <a:solidFill>
                <a:schemeClr val="tx1"/>
              </a:solidFill>
              <a:latin typeface="+mj-lt"/>
            </a:endParaRPr>
          </a:p>
          <a:p>
            <a:r>
              <a:rPr lang="en-US" sz="2000" b="1" dirty="0">
                <a:solidFill>
                  <a:srgbClr val="0070C0"/>
                </a:solidFill>
                <a:latin typeface="+mj-lt"/>
              </a:rPr>
              <a:t>Main page of our</a:t>
            </a:r>
          </a:p>
          <a:p>
            <a:r>
              <a:rPr lang="en-US" sz="2000" b="1" dirty="0">
                <a:solidFill>
                  <a:srgbClr val="0070C0"/>
                </a:solidFill>
                <a:latin typeface="+mj-lt"/>
              </a:rPr>
              <a:t>Application</a:t>
            </a:r>
            <a:endParaRPr lang="en-IN" sz="2000" b="1" dirty="0">
              <a:solidFill>
                <a:srgbClr val="0070C0"/>
              </a:solidFill>
              <a:latin typeface="+mj-lt"/>
            </a:endParaRPr>
          </a:p>
        </p:txBody>
      </p:sp>
    </p:spTree>
    <p:extLst>
      <p:ext uri="{BB962C8B-B14F-4D97-AF65-F5344CB8AC3E}">
        <p14:creationId xmlns:p14="http://schemas.microsoft.com/office/powerpoint/2010/main" val="399054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BA68F9E-DB1F-4736-9D9E-474F3BD07FDE}"/>
              </a:ext>
            </a:extLst>
          </p:cNvPr>
          <p:cNvSpPr>
            <a:spLocks noGrp="1"/>
          </p:cNvSpPr>
          <p:nvPr>
            <p:ph type="body" idx="1"/>
          </p:nvPr>
        </p:nvSpPr>
        <p:spPr>
          <a:xfrm>
            <a:off x="4818740" y="729608"/>
            <a:ext cx="2807885" cy="635366"/>
          </a:xfrm>
        </p:spPr>
        <p:txBody>
          <a:bodyPr/>
          <a:lstStyle/>
          <a:p>
            <a:r>
              <a:rPr lang="en-US" sz="2000" b="1" i="0" u="sng" dirty="0">
                <a:solidFill>
                  <a:srgbClr val="000000"/>
                </a:solidFill>
                <a:latin typeface="+mj-lt"/>
              </a:rPr>
              <a:t>Adding</a:t>
            </a:r>
            <a:r>
              <a:rPr lang="en-US" sz="2000" b="1" i="0" dirty="0">
                <a:solidFill>
                  <a:srgbClr val="000000"/>
                </a:solidFill>
                <a:latin typeface="+mj-lt"/>
              </a:rPr>
              <a:t> </a:t>
            </a:r>
            <a:r>
              <a:rPr lang="en-US" sz="2000" b="1" i="0" u="sng" dirty="0">
                <a:solidFill>
                  <a:srgbClr val="000000"/>
                </a:solidFill>
                <a:latin typeface="+mj-lt"/>
              </a:rPr>
              <a:t>Medicine</a:t>
            </a:r>
            <a:endParaRPr lang="en-IN" sz="2000" b="1" i="0" u="sng" dirty="0">
              <a:solidFill>
                <a:srgbClr val="000000"/>
              </a:solidFill>
              <a:latin typeface="+mj-lt"/>
            </a:endParaRPr>
          </a:p>
        </p:txBody>
      </p:sp>
      <p:sp>
        <p:nvSpPr>
          <p:cNvPr id="2" name="Slide Number Placeholder 1">
            <a:extLst>
              <a:ext uri="{FF2B5EF4-FFF2-40B4-BE49-F238E27FC236}">
                <a16:creationId xmlns:a16="http://schemas.microsoft.com/office/drawing/2014/main" id="{C788260D-DFDF-43C0-80A4-D1518D846D4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pic>
        <p:nvPicPr>
          <p:cNvPr id="3" name="Picture 4" descr="Graphical user interface, application&#10;&#10;Description automatically generated">
            <a:extLst>
              <a:ext uri="{FF2B5EF4-FFF2-40B4-BE49-F238E27FC236}">
                <a16:creationId xmlns:a16="http://schemas.microsoft.com/office/drawing/2014/main" id="{156A0D13-0678-46A2-9891-7059FE5657EC}"/>
              </a:ext>
            </a:extLst>
          </p:cNvPr>
          <p:cNvPicPr>
            <a:picLocks noChangeAspect="1"/>
          </p:cNvPicPr>
          <p:nvPr/>
        </p:nvPicPr>
        <p:blipFill>
          <a:blip r:embed="rId2"/>
          <a:stretch>
            <a:fillRect/>
          </a:stretch>
        </p:blipFill>
        <p:spPr>
          <a:xfrm>
            <a:off x="1776585" y="644235"/>
            <a:ext cx="2424354" cy="3644365"/>
          </a:xfrm>
          <a:prstGeom prst="rect">
            <a:avLst/>
          </a:prstGeom>
          <a:noFill/>
          <a:ln>
            <a:noFill/>
          </a:ln>
          <a:effectLst/>
        </p:spPr>
      </p:pic>
      <p:sp>
        <p:nvSpPr>
          <p:cNvPr id="4" name="Text Placeholder 1">
            <a:extLst>
              <a:ext uri="{FF2B5EF4-FFF2-40B4-BE49-F238E27FC236}">
                <a16:creationId xmlns:a16="http://schemas.microsoft.com/office/drawing/2014/main" id="{2E4EB1FF-C2AA-46A0-B821-CC91404D80C7}"/>
              </a:ext>
            </a:extLst>
          </p:cNvPr>
          <p:cNvSpPr txBox="1">
            <a:spLocks/>
          </p:cNvSpPr>
          <p:nvPr/>
        </p:nvSpPr>
        <p:spPr>
          <a:xfrm>
            <a:off x="4818741" y="1606315"/>
            <a:ext cx="3171373" cy="128928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solidFill>
                  <a:srgbClr val="0070C0"/>
                </a:solidFill>
              </a:rPr>
              <a:t>We are adding the medicine and setting  the time at which  the medicine  should be taken ,and also the number of doses.</a:t>
            </a:r>
          </a:p>
          <a:p>
            <a:endParaRPr lang="en-IN" dirty="0"/>
          </a:p>
        </p:txBody>
      </p:sp>
    </p:spTree>
    <p:extLst>
      <p:ext uri="{BB962C8B-B14F-4D97-AF65-F5344CB8AC3E}">
        <p14:creationId xmlns:p14="http://schemas.microsoft.com/office/powerpoint/2010/main" val="5590702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BEB73E-EFEA-4264-9FEF-0877EE300B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pic>
        <p:nvPicPr>
          <p:cNvPr id="4" name="Picture 3">
            <a:extLst>
              <a:ext uri="{FF2B5EF4-FFF2-40B4-BE49-F238E27FC236}">
                <a16:creationId xmlns:a16="http://schemas.microsoft.com/office/drawing/2014/main" id="{DBC14F3E-6CDC-4108-AC2A-0885B8B74A07}"/>
              </a:ext>
            </a:extLst>
          </p:cNvPr>
          <p:cNvPicPr>
            <a:picLocks noChangeAspect="1"/>
          </p:cNvPicPr>
          <p:nvPr/>
        </p:nvPicPr>
        <p:blipFill>
          <a:blip r:embed="rId2"/>
          <a:stretch>
            <a:fillRect/>
          </a:stretch>
        </p:blipFill>
        <p:spPr>
          <a:xfrm>
            <a:off x="1603755" y="663074"/>
            <a:ext cx="2603811" cy="3629421"/>
          </a:xfrm>
          <a:prstGeom prst="rect">
            <a:avLst/>
          </a:prstGeom>
        </p:spPr>
      </p:pic>
      <p:sp>
        <p:nvSpPr>
          <p:cNvPr id="6" name="TextBox 5">
            <a:extLst>
              <a:ext uri="{FF2B5EF4-FFF2-40B4-BE49-F238E27FC236}">
                <a16:creationId xmlns:a16="http://schemas.microsoft.com/office/drawing/2014/main" id="{F883B906-29A2-4FBB-BB27-1DF384152AD7}"/>
              </a:ext>
            </a:extLst>
          </p:cNvPr>
          <p:cNvSpPr txBox="1"/>
          <p:nvPr/>
        </p:nvSpPr>
        <p:spPr>
          <a:xfrm>
            <a:off x="4705576" y="1545156"/>
            <a:ext cx="3385930" cy="738664"/>
          </a:xfrm>
          <a:prstGeom prst="rect">
            <a:avLst/>
          </a:prstGeom>
          <a:noFill/>
        </p:spPr>
        <p:txBody>
          <a:bodyPr wrap="square">
            <a:spAutoFit/>
          </a:bodyPr>
          <a:lstStyle/>
          <a:p>
            <a:r>
              <a:rPr lang="en-US" b="1" dirty="0">
                <a:solidFill>
                  <a:srgbClr val="0070C0"/>
                </a:solidFill>
              </a:rPr>
              <a:t>Showing the list  of medicines added ,we can add and delete the medicines which we want.</a:t>
            </a:r>
          </a:p>
        </p:txBody>
      </p:sp>
      <p:sp>
        <p:nvSpPr>
          <p:cNvPr id="8" name="TextBox 7">
            <a:extLst>
              <a:ext uri="{FF2B5EF4-FFF2-40B4-BE49-F238E27FC236}">
                <a16:creationId xmlns:a16="http://schemas.microsoft.com/office/drawing/2014/main" id="{7BDF7F26-F142-4868-AFEF-B8A6BB30346A}"/>
              </a:ext>
            </a:extLst>
          </p:cNvPr>
          <p:cNvSpPr txBox="1"/>
          <p:nvPr/>
        </p:nvSpPr>
        <p:spPr>
          <a:xfrm>
            <a:off x="4936435" y="859902"/>
            <a:ext cx="2603809" cy="400110"/>
          </a:xfrm>
          <a:prstGeom prst="rect">
            <a:avLst/>
          </a:prstGeom>
          <a:noFill/>
        </p:spPr>
        <p:txBody>
          <a:bodyPr wrap="square">
            <a:spAutoFit/>
          </a:bodyPr>
          <a:lstStyle/>
          <a:p>
            <a:r>
              <a:rPr lang="en-US" sz="2000" b="1" i="0" u="sng" dirty="0">
                <a:solidFill>
                  <a:srgbClr val="000000"/>
                </a:solidFill>
                <a:latin typeface="+mj-lt"/>
              </a:rPr>
              <a:t>Medicines List</a:t>
            </a:r>
            <a:endParaRPr lang="en-IN" sz="2000" b="1" i="0" u="sng" dirty="0">
              <a:solidFill>
                <a:srgbClr val="000000"/>
              </a:solidFill>
              <a:latin typeface="+mj-lt"/>
            </a:endParaRPr>
          </a:p>
        </p:txBody>
      </p:sp>
    </p:spTree>
    <p:extLst>
      <p:ext uri="{BB962C8B-B14F-4D97-AF65-F5344CB8AC3E}">
        <p14:creationId xmlns:p14="http://schemas.microsoft.com/office/powerpoint/2010/main" val="1169994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A11D829-2F10-4443-9763-B94D8486AAA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pic>
        <p:nvPicPr>
          <p:cNvPr id="4" name="Picture 3">
            <a:extLst>
              <a:ext uri="{FF2B5EF4-FFF2-40B4-BE49-F238E27FC236}">
                <a16:creationId xmlns:a16="http://schemas.microsoft.com/office/drawing/2014/main" id="{85BB6838-150D-4EB6-AC73-88E43E021645}"/>
              </a:ext>
            </a:extLst>
          </p:cNvPr>
          <p:cNvPicPr>
            <a:picLocks noChangeAspect="1"/>
          </p:cNvPicPr>
          <p:nvPr/>
        </p:nvPicPr>
        <p:blipFill>
          <a:blip r:embed="rId2"/>
          <a:stretch>
            <a:fillRect/>
          </a:stretch>
        </p:blipFill>
        <p:spPr>
          <a:xfrm>
            <a:off x="1773786" y="739275"/>
            <a:ext cx="2493414" cy="3481122"/>
          </a:xfrm>
          <a:prstGeom prst="rect">
            <a:avLst/>
          </a:prstGeom>
        </p:spPr>
      </p:pic>
      <p:sp>
        <p:nvSpPr>
          <p:cNvPr id="8" name="TextBox 7">
            <a:extLst>
              <a:ext uri="{FF2B5EF4-FFF2-40B4-BE49-F238E27FC236}">
                <a16:creationId xmlns:a16="http://schemas.microsoft.com/office/drawing/2014/main" id="{B3ED95C4-C150-46A7-9308-B186A6370DED}"/>
              </a:ext>
            </a:extLst>
          </p:cNvPr>
          <p:cNvSpPr txBox="1"/>
          <p:nvPr/>
        </p:nvSpPr>
        <p:spPr>
          <a:xfrm>
            <a:off x="4876802" y="1698198"/>
            <a:ext cx="372580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Arial"/>
              <a:buNone/>
            </a:pPr>
            <a:r>
              <a:rPr lang="en-US" b="1" dirty="0">
                <a:solidFill>
                  <a:srgbClr val="0070C0"/>
                </a:solidFill>
              </a:rPr>
              <a:t>We can schedule the medicines according to the calendar.</a:t>
            </a:r>
          </a:p>
        </p:txBody>
      </p:sp>
      <p:sp>
        <p:nvSpPr>
          <p:cNvPr id="10" name="TextBox 9">
            <a:extLst>
              <a:ext uri="{FF2B5EF4-FFF2-40B4-BE49-F238E27FC236}">
                <a16:creationId xmlns:a16="http://schemas.microsoft.com/office/drawing/2014/main" id="{8EA8D8B9-665B-4710-8FB5-F47C5A0E25D1}"/>
              </a:ext>
            </a:extLst>
          </p:cNvPr>
          <p:cNvSpPr txBox="1"/>
          <p:nvPr/>
        </p:nvSpPr>
        <p:spPr>
          <a:xfrm>
            <a:off x="5168348" y="993433"/>
            <a:ext cx="1961322" cy="400110"/>
          </a:xfrm>
          <a:prstGeom prst="rect">
            <a:avLst/>
          </a:prstGeom>
          <a:noFill/>
        </p:spPr>
        <p:txBody>
          <a:bodyPr wrap="square">
            <a:spAutoFit/>
          </a:bodyPr>
          <a:lstStyle/>
          <a:p>
            <a:r>
              <a:rPr lang="en-US" sz="2000" b="1" u="sng" dirty="0">
                <a:latin typeface="+mj-lt"/>
              </a:rPr>
              <a:t>Scheduling</a:t>
            </a:r>
            <a:endParaRPr lang="en-IN" b="1" i="0" u="sng" dirty="0">
              <a:solidFill>
                <a:srgbClr val="000000"/>
              </a:solidFill>
              <a:latin typeface="+mj-lt"/>
            </a:endParaRPr>
          </a:p>
        </p:txBody>
      </p:sp>
    </p:spTree>
    <p:extLst>
      <p:ext uri="{BB962C8B-B14F-4D97-AF65-F5344CB8AC3E}">
        <p14:creationId xmlns:p14="http://schemas.microsoft.com/office/powerpoint/2010/main" val="11574886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35BD20E-300D-4DB3-A2CD-888649FF55C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pic>
        <p:nvPicPr>
          <p:cNvPr id="3" name="Picture 2">
            <a:extLst>
              <a:ext uri="{FF2B5EF4-FFF2-40B4-BE49-F238E27FC236}">
                <a16:creationId xmlns:a16="http://schemas.microsoft.com/office/drawing/2014/main" id="{03310571-C360-496A-9045-F69BF71A39BE}"/>
              </a:ext>
            </a:extLst>
          </p:cNvPr>
          <p:cNvPicPr>
            <a:picLocks noChangeAspect="1"/>
          </p:cNvPicPr>
          <p:nvPr/>
        </p:nvPicPr>
        <p:blipFill>
          <a:blip r:embed="rId2"/>
          <a:stretch>
            <a:fillRect/>
          </a:stretch>
        </p:blipFill>
        <p:spPr>
          <a:xfrm>
            <a:off x="1750015" y="718955"/>
            <a:ext cx="2398903" cy="3576271"/>
          </a:xfrm>
          <a:prstGeom prst="rect">
            <a:avLst/>
          </a:prstGeom>
        </p:spPr>
      </p:pic>
      <p:sp>
        <p:nvSpPr>
          <p:cNvPr id="5" name="TextBox 4">
            <a:extLst>
              <a:ext uri="{FF2B5EF4-FFF2-40B4-BE49-F238E27FC236}">
                <a16:creationId xmlns:a16="http://schemas.microsoft.com/office/drawing/2014/main" id="{F148E7E6-3096-4D3D-9689-B26A80F8D3BB}"/>
              </a:ext>
            </a:extLst>
          </p:cNvPr>
          <p:cNvSpPr txBox="1"/>
          <p:nvPr/>
        </p:nvSpPr>
        <p:spPr>
          <a:xfrm>
            <a:off x="3982408" y="1426417"/>
            <a:ext cx="4572000" cy="954107"/>
          </a:xfrm>
          <a:prstGeom prst="rect">
            <a:avLst/>
          </a:prstGeom>
          <a:noFill/>
        </p:spPr>
        <p:txBody>
          <a:bodyPr wrap="square">
            <a:spAutoFit/>
          </a:bodyPr>
          <a:lstStyle/>
          <a:p>
            <a:pPr marL="128905" algn="just"/>
            <a:r>
              <a:rPr lang="en-IN" b="1" dirty="0">
                <a:solidFill>
                  <a:srgbClr val="0070C0"/>
                </a:solidFill>
              </a:rPr>
              <a:t>This shows the record of medicines taken and medicines ignored. Initially, since we haven’t fed any data to the application, therefore it shows ‘No History Found’.</a:t>
            </a:r>
          </a:p>
        </p:txBody>
      </p:sp>
      <p:sp>
        <p:nvSpPr>
          <p:cNvPr id="7" name="TextBox 6">
            <a:extLst>
              <a:ext uri="{FF2B5EF4-FFF2-40B4-BE49-F238E27FC236}">
                <a16:creationId xmlns:a16="http://schemas.microsoft.com/office/drawing/2014/main" id="{99E47117-5D66-4FAC-94A3-BDC008A61996}"/>
              </a:ext>
            </a:extLst>
          </p:cNvPr>
          <p:cNvSpPr txBox="1"/>
          <p:nvPr/>
        </p:nvSpPr>
        <p:spPr>
          <a:xfrm>
            <a:off x="5155096" y="885856"/>
            <a:ext cx="2398902" cy="369332"/>
          </a:xfrm>
          <a:prstGeom prst="rect">
            <a:avLst/>
          </a:prstGeom>
          <a:noFill/>
        </p:spPr>
        <p:txBody>
          <a:bodyPr wrap="square">
            <a:spAutoFit/>
          </a:bodyPr>
          <a:lstStyle/>
          <a:p>
            <a:r>
              <a:rPr lang="en-US" sz="1800" b="1" i="0" u="sng" dirty="0">
                <a:solidFill>
                  <a:srgbClr val="000000"/>
                </a:solidFill>
                <a:latin typeface="+mj-lt"/>
              </a:rPr>
              <a:t>Medicine</a:t>
            </a:r>
            <a:r>
              <a:rPr lang="en-US" sz="1800" b="1" i="0" dirty="0">
                <a:solidFill>
                  <a:srgbClr val="000000"/>
                </a:solidFill>
                <a:latin typeface="+mj-lt"/>
              </a:rPr>
              <a:t> </a:t>
            </a:r>
            <a:r>
              <a:rPr lang="en-US" sz="1800" b="1" i="0" u="sng" dirty="0">
                <a:solidFill>
                  <a:srgbClr val="000000"/>
                </a:solidFill>
                <a:latin typeface="+mj-lt"/>
              </a:rPr>
              <a:t>Record</a:t>
            </a:r>
            <a:endParaRPr lang="en-IN" sz="1800" b="1" i="0" u="sng" dirty="0">
              <a:solidFill>
                <a:srgbClr val="000000"/>
              </a:solidFill>
              <a:latin typeface="+mj-lt"/>
            </a:endParaRPr>
          </a:p>
        </p:txBody>
      </p:sp>
    </p:spTree>
    <p:extLst>
      <p:ext uri="{BB962C8B-B14F-4D97-AF65-F5344CB8AC3E}">
        <p14:creationId xmlns:p14="http://schemas.microsoft.com/office/powerpoint/2010/main" val="37013544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18EC330-C76D-46F3-82BC-1EB1A20974E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4" name="Picture 3">
            <a:extLst>
              <a:ext uri="{FF2B5EF4-FFF2-40B4-BE49-F238E27FC236}">
                <a16:creationId xmlns:a16="http://schemas.microsoft.com/office/drawing/2014/main" id="{7FB3DA7E-CE64-4FBB-8BB3-8A43836B7B8C}"/>
              </a:ext>
            </a:extLst>
          </p:cNvPr>
          <p:cNvPicPr>
            <a:picLocks noChangeAspect="1"/>
          </p:cNvPicPr>
          <p:nvPr/>
        </p:nvPicPr>
        <p:blipFill>
          <a:blip r:embed="rId2"/>
          <a:stretch>
            <a:fillRect/>
          </a:stretch>
        </p:blipFill>
        <p:spPr>
          <a:xfrm>
            <a:off x="1663805" y="715307"/>
            <a:ext cx="2344980" cy="3712885"/>
          </a:xfrm>
          <a:prstGeom prst="rect">
            <a:avLst/>
          </a:prstGeom>
        </p:spPr>
      </p:pic>
      <p:sp>
        <p:nvSpPr>
          <p:cNvPr id="7" name="TextBox 6">
            <a:extLst>
              <a:ext uri="{FF2B5EF4-FFF2-40B4-BE49-F238E27FC236}">
                <a16:creationId xmlns:a16="http://schemas.microsoft.com/office/drawing/2014/main" id="{8EFC3218-F2DA-40DD-A4C1-93BC94A75229}"/>
              </a:ext>
            </a:extLst>
          </p:cNvPr>
          <p:cNvSpPr txBox="1"/>
          <p:nvPr/>
        </p:nvSpPr>
        <p:spPr>
          <a:xfrm>
            <a:off x="4260005" y="1611207"/>
            <a:ext cx="388056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28905">
              <a:buFont typeface="Arial"/>
              <a:buNone/>
            </a:pPr>
            <a:r>
              <a:rPr lang="en-US" b="1" dirty="0">
                <a:solidFill>
                  <a:srgbClr val="0070C0"/>
                </a:solidFill>
              </a:rPr>
              <a:t>After adding the medicine the alarm will be set.</a:t>
            </a:r>
          </a:p>
        </p:txBody>
      </p:sp>
      <p:sp>
        <p:nvSpPr>
          <p:cNvPr id="8" name="TextBox 7">
            <a:extLst>
              <a:ext uri="{FF2B5EF4-FFF2-40B4-BE49-F238E27FC236}">
                <a16:creationId xmlns:a16="http://schemas.microsoft.com/office/drawing/2014/main" id="{6DEB9108-2F15-4D7A-8C73-7613166F25BB}"/>
              </a:ext>
            </a:extLst>
          </p:cNvPr>
          <p:cNvSpPr txBox="1"/>
          <p:nvPr/>
        </p:nvSpPr>
        <p:spPr>
          <a:xfrm>
            <a:off x="5532783" y="899107"/>
            <a:ext cx="993913" cy="400110"/>
          </a:xfrm>
          <a:prstGeom prst="rect">
            <a:avLst/>
          </a:prstGeom>
          <a:noFill/>
        </p:spPr>
        <p:txBody>
          <a:bodyPr wrap="square">
            <a:spAutoFit/>
          </a:bodyPr>
          <a:lstStyle/>
          <a:p>
            <a:r>
              <a:rPr lang="en-US" sz="2000" b="1" u="sng" dirty="0">
                <a:latin typeface="+mj-lt"/>
              </a:rPr>
              <a:t>Alarm</a:t>
            </a:r>
            <a:endParaRPr lang="en-IN" sz="2000" b="1" i="0" u="sng" dirty="0">
              <a:solidFill>
                <a:srgbClr val="000000"/>
              </a:solidFill>
              <a:latin typeface="+mj-lt"/>
            </a:endParaRPr>
          </a:p>
        </p:txBody>
      </p:sp>
    </p:spTree>
    <p:extLst>
      <p:ext uri="{BB962C8B-B14F-4D97-AF65-F5344CB8AC3E}">
        <p14:creationId xmlns:p14="http://schemas.microsoft.com/office/powerpoint/2010/main" val="1211774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D221A1-5E7E-4817-8581-CB18CE3DEF7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pic>
        <p:nvPicPr>
          <p:cNvPr id="6" name="Picture 5">
            <a:extLst>
              <a:ext uri="{FF2B5EF4-FFF2-40B4-BE49-F238E27FC236}">
                <a16:creationId xmlns:a16="http://schemas.microsoft.com/office/drawing/2014/main" id="{8855A7E6-1732-4573-B2CB-99E77156C830}"/>
              </a:ext>
            </a:extLst>
          </p:cNvPr>
          <p:cNvPicPr>
            <a:picLocks noChangeAspect="1"/>
          </p:cNvPicPr>
          <p:nvPr/>
        </p:nvPicPr>
        <p:blipFill rotWithShape="1">
          <a:blip r:embed="rId2"/>
          <a:srcRect l="25667" t="27957" r="26833" b="25376"/>
          <a:stretch/>
        </p:blipFill>
        <p:spPr>
          <a:xfrm>
            <a:off x="5870713" y="1232452"/>
            <a:ext cx="1888435" cy="1855304"/>
          </a:xfrm>
          <a:prstGeom prst="rect">
            <a:avLst/>
          </a:prstGeom>
          <a:ln>
            <a:solidFill>
              <a:schemeClr val="tx1"/>
            </a:solidFill>
          </a:ln>
          <a:effectLst>
            <a:glow rad="101600">
              <a:schemeClr val="accent4">
                <a:satMod val="175000"/>
                <a:alpha val="40000"/>
              </a:schemeClr>
            </a:glow>
            <a:outerShdw blurRad="76200" dist="12700" dir="8100000" sy="-23000" kx="800400" algn="br" rotWithShape="0">
              <a:prstClr val="black">
                <a:alpha val="20000"/>
              </a:prstClr>
            </a:outerShdw>
          </a:effectLst>
        </p:spPr>
      </p:pic>
      <p:sp>
        <p:nvSpPr>
          <p:cNvPr id="9" name="TextBox 8">
            <a:extLst>
              <a:ext uri="{FF2B5EF4-FFF2-40B4-BE49-F238E27FC236}">
                <a16:creationId xmlns:a16="http://schemas.microsoft.com/office/drawing/2014/main" id="{C60B52FC-AAF4-4994-A817-0A49E1914D1A}"/>
              </a:ext>
            </a:extLst>
          </p:cNvPr>
          <p:cNvSpPr txBox="1"/>
          <p:nvPr/>
        </p:nvSpPr>
        <p:spPr>
          <a:xfrm>
            <a:off x="4379662" y="1590440"/>
            <a:ext cx="388056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lrTx/>
              <a:buFontTx/>
              <a:buNone/>
            </a:pPr>
            <a:r>
              <a:rPr lang="en-US" sz="2800" kern="1200" dirty="0">
                <a:solidFill>
                  <a:prstClr val="black"/>
                </a:solidFill>
                <a:latin typeface="Corbel" panose="020B0503020204020204"/>
                <a:ea typeface="+mn-ea"/>
                <a:cs typeface="+mn-cs"/>
              </a:rPr>
              <a:t>.</a:t>
            </a:r>
          </a:p>
        </p:txBody>
      </p:sp>
      <p:sp>
        <p:nvSpPr>
          <p:cNvPr id="10" name="Title 1">
            <a:extLst>
              <a:ext uri="{FF2B5EF4-FFF2-40B4-BE49-F238E27FC236}">
                <a16:creationId xmlns:a16="http://schemas.microsoft.com/office/drawing/2014/main" id="{E4F033EE-1E03-4E00-A281-9A12ACAFBA87}"/>
              </a:ext>
            </a:extLst>
          </p:cNvPr>
          <p:cNvSpPr txBox="1">
            <a:spLocks/>
          </p:cNvSpPr>
          <p:nvPr/>
        </p:nvSpPr>
        <p:spPr>
          <a:xfrm>
            <a:off x="1848678" y="1804901"/>
            <a:ext cx="3737113" cy="61751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a:latin typeface="Algerian" panose="04020705040A02060702" pitchFamily="82" charset="0"/>
                <a:cs typeface="Calibri Light"/>
              </a:rPr>
              <a:t>INNOVATIVE PART</a:t>
            </a:r>
            <a:endParaRPr lang="en-IN" sz="3200" dirty="0">
              <a:latin typeface="Algerian" panose="04020705040A02060702" pitchFamily="82" charset="0"/>
            </a:endParaRPr>
          </a:p>
        </p:txBody>
      </p:sp>
    </p:spTree>
    <p:extLst>
      <p:ext uri="{BB962C8B-B14F-4D97-AF65-F5344CB8AC3E}">
        <p14:creationId xmlns:p14="http://schemas.microsoft.com/office/powerpoint/2010/main" val="38476421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9BFB7FA-C5A1-41DB-A320-4CC14F3566BC}"/>
              </a:ext>
            </a:extLst>
          </p:cNvPr>
          <p:cNvSpPr>
            <a:spLocks noGrp="1"/>
          </p:cNvSpPr>
          <p:nvPr>
            <p:ph type="body" idx="1"/>
          </p:nvPr>
        </p:nvSpPr>
        <p:spPr/>
        <p:txBody>
          <a:bodyPr/>
          <a:lstStyle/>
          <a:p>
            <a:pPr marL="63500" indent="0">
              <a:buNone/>
            </a:pPr>
            <a:r>
              <a:rPr lang="en-US" sz="1400" dirty="0">
                <a:solidFill>
                  <a:srgbClr val="0070C0"/>
                </a:solidFill>
                <a:ea typeface="+mn-lt"/>
                <a:cs typeface="+mn-lt"/>
              </a:rPr>
              <a:t>The data stored in the App will be stored in the Database where we can get the medical records of a particular patients ,so it will be helpful in monitoring the patient </a:t>
            </a:r>
            <a:r>
              <a:rPr lang="en-US" dirty="0">
                <a:solidFill>
                  <a:srgbClr val="00B0F0"/>
                </a:solidFill>
              </a:rPr>
              <a:t>.</a:t>
            </a:r>
          </a:p>
          <a:p>
            <a:endParaRPr lang="en-IN" dirty="0"/>
          </a:p>
        </p:txBody>
      </p:sp>
      <p:sp>
        <p:nvSpPr>
          <p:cNvPr id="4" name="Slide Number Placeholder 3">
            <a:extLst>
              <a:ext uri="{FF2B5EF4-FFF2-40B4-BE49-F238E27FC236}">
                <a16:creationId xmlns:a16="http://schemas.microsoft.com/office/drawing/2014/main" id="{A11FD353-5312-4615-BBA4-9172F98CF8F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3126660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45A8EF4-CCDD-479D-BBD1-65CF5FB08B3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pic>
        <p:nvPicPr>
          <p:cNvPr id="5124" name="Picture 4" descr="What are the Advantages of FRPs?">
            <a:extLst>
              <a:ext uri="{FF2B5EF4-FFF2-40B4-BE49-F238E27FC236}">
                <a16:creationId xmlns:a16="http://schemas.microsoft.com/office/drawing/2014/main" id="{46B40554-314C-4503-B3E4-2B8BCCD159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6095" y="508615"/>
            <a:ext cx="7298427" cy="4036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557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8929E1D-0DBC-4A0E-A9D8-B5D152D6AFB3}"/>
              </a:ext>
            </a:extLst>
          </p:cNvPr>
          <p:cNvSpPr>
            <a:spLocks noGrp="1"/>
          </p:cNvSpPr>
          <p:nvPr>
            <p:ph type="body" idx="1"/>
          </p:nvPr>
        </p:nvSpPr>
        <p:spPr>
          <a:xfrm>
            <a:off x="1556900" y="1056126"/>
            <a:ext cx="6616800" cy="3042300"/>
          </a:xfrm>
        </p:spPr>
        <p:txBody>
          <a:bodyPr/>
          <a:lstStyle/>
          <a:p>
            <a:pPr marL="63500" indent="0">
              <a:buNone/>
            </a:pPr>
            <a:endParaRPr lang="en-US" sz="1400" dirty="0">
              <a:solidFill>
                <a:srgbClr val="0070C0"/>
              </a:solidFill>
              <a:ea typeface="+mn-lt"/>
              <a:cs typeface="+mn-lt"/>
            </a:endParaRPr>
          </a:p>
          <a:p>
            <a:pPr algn="just">
              <a:buFont typeface="Courier New" panose="02070309020205020404" pitchFamily="49" charset="0"/>
              <a:buChar char="o"/>
            </a:pPr>
            <a:r>
              <a:rPr lang="en-US" sz="1400" dirty="0">
                <a:solidFill>
                  <a:srgbClr val="0070C0"/>
                </a:solidFill>
                <a:ea typeface="+mn-lt"/>
                <a:cs typeface="+mn-lt"/>
              </a:rPr>
              <a:t>People who don’t remember to take the medicine on time it can be good reminder </a:t>
            </a:r>
          </a:p>
          <a:p>
            <a:pPr algn="just">
              <a:buClr>
                <a:srgbClr val="1287C3"/>
              </a:buClr>
              <a:buFont typeface="Courier New" panose="02070309020205020404" pitchFamily="49" charset="0"/>
              <a:buChar char="o"/>
            </a:pPr>
            <a:r>
              <a:rPr lang="en-US" sz="1400" dirty="0">
                <a:solidFill>
                  <a:srgbClr val="0070C0"/>
                </a:solidFill>
                <a:ea typeface="+mn-lt"/>
                <a:cs typeface="+mn-lt"/>
              </a:rPr>
              <a:t>For old age people it will be more beneficial</a:t>
            </a:r>
          </a:p>
          <a:p>
            <a:pPr algn="just">
              <a:buClr>
                <a:srgbClr val="1287C3"/>
              </a:buClr>
              <a:buFont typeface="Courier New" panose="02070309020205020404" pitchFamily="49" charset="0"/>
              <a:buChar char="o"/>
            </a:pPr>
            <a:r>
              <a:rPr lang="en-US" sz="1400" dirty="0">
                <a:solidFill>
                  <a:srgbClr val="0070C0"/>
                </a:solidFill>
                <a:ea typeface="+mn-lt"/>
                <a:cs typeface="+mn-lt"/>
              </a:rPr>
              <a:t>Alzheimer's patient</a:t>
            </a:r>
          </a:p>
          <a:p>
            <a:pPr algn="just">
              <a:buClr>
                <a:srgbClr val="1287C3"/>
              </a:buClr>
              <a:buFont typeface="Courier New" panose="02070309020205020404" pitchFamily="49" charset="0"/>
              <a:buChar char="o"/>
            </a:pPr>
            <a:r>
              <a:rPr lang="en-US" sz="1400" dirty="0">
                <a:solidFill>
                  <a:srgbClr val="0070C0"/>
                </a:solidFill>
                <a:ea typeface="+mn-lt"/>
                <a:cs typeface="+mn-lt"/>
              </a:rPr>
              <a:t>At big hospitals the care takers of patient will be having no confusion at what time the patients should get medicine</a:t>
            </a:r>
          </a:p>
          <a:p>
            <a:endParaRPr lang="en-IN" dirty="0"/>
          </a:p>
        </p:txBody>
      </p:sp>
      <p:sp>
        <p:nvSpPr>
          <p:cNvPr id="4" name="Slide Number Placeholder 3">
            <a:extLst>
              <a:ext uri="{FF2B5EF4-FFF2-40B4-BE49-F238E27FC236}">
                <a16:creationId xmlns:a16="http://schemas.microsoft.com/office/drawing/2014/main" id="{EBD6ECA6-D92D-4A7E-A722-0B316254031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Tree>
    <p:extLst>
      <p:ext uri="{BB962C8B-B14F-4D97-AF65-F5344CB8AC3E}">
        <p14:creationId xmlns:p14="http://schemas.microsoft.com/office/powerpoint/2010/main" val="2670898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17B85-27D9-4356-A825-269777EC4E7C}"/>
              </a:ext>
            </a:extLst>
          </p:cNvPr>
          <p:cNvSpPr>
            <a:spLocks noGrp="1"/>
          </p:cNvSpPr>
          <p:nvPr>
            <p:ph type="title"/>
          </p:nvPr>
        </p:nvSpPr>
        <p:spPr>
          <a:xfrm>
            <a:off x="1622435" y="1669400"/>
            <a:ext cx="6683062" cy="842386"/>
          </a:xfrm>
        </p:spPr>
        <p:txBody>
          <a:bodyPr/>
          <a:lstStyle/>
          <a:p>
            <a:r>
              <a:rPr kumimoji="0" lang="en-US" sz="2400" b="1" i="0" u="none" strike="noStrike" kern="0" cap="none" spc="0" normalizeH="0" baseline="0" noProof="0" dirty="0">
                <a:ln>
                  <a:noFill/>
                </a:ln>
                <a:solidFill>
                  <a:srgbClr val="25212A"/>
                </a:solidFill>
                <a:effectLst/>
                <a:uLnTx/>
                <a:uFillTx/>
                <a:latin typeface="+mj-lt"/>
                <a:sym typeface="Oswald"/>
              </a:rPr>
              <a:t>IMPROVING HEALTHCARE USING SMART PILL BOX FOR MEDICAL REMINDER</a:t>
            </a:r>
            <a:endParaRPr lang="en-IN" dirty="0">
              <a:latin typeface="+mj-lt"/>
            </a:endParaRPr>
          </a:p>
        </p:txBody>
      </p:sp>
      <p:sp>
        <p:nvSpPr>
          <p:cNvPr id="3" name="Text Placeholder 2">
            <a:extLst>
              <a:ext uri="{FF2B5EF4-FFF2-40B4-BE49-F238E27FC236}">
                <a16:creationId xmlns:a16="http://schemas.microsoft.com/office/drawing/2014/main" id="{35065152-79C8-4C31-99BC-863715F6EB0A}"/>
              </a:ext>
            </a:extLst>
          </p:cNvPr>
          <p:cNvSpPr>
            <a:spLocks noGrp="1"/>
          </p:cNvSpPr>
          <p:nvPr>
            <p:ph type="body" idx="1"/>
          </p:nvPr>
        </p:nvSpPr>
        <p:spPr>
          <a:xfrm>
            <a:off x="1549548" y="2684428"/>
            <a:ext cx="3082087" cy="1026439"/>
          </a:xfrm>
        </p:spPr>
        <p:txBody>
          <a:bodyPr/>
          <a:lstStyle/>
          <a:p>
            <a:pPr marL="88900" indent="0">
              <a:buNone/>
            </a:pPr>
            <a:r>
              <a:rPr lang="en-US" b="1" dirty="0">
                <a:solidFill>
                  <a:srgbClr val="000000"/>
                </a:solidFill>
                <a:latin typeface="+mn-lt"/>
              </a:rPr>
              <a:t>Under Guidance of:</a:t>
            </a:r>
          </a:p>
          <a:p>
            <a:pPr marL="88900" indent="0">
              <a:buNone/>
            </a:pPr>
            <a:r>
              <a:rPr lang="en-US" dirty="0">
                <a:solidFill>
                  <a:srgbClr val="000000"/>
                </a:solidFill>
              </a:rPr>
              <a:t>	         </a:t>
            </a:r>
            <a:r>
              <a:rPr lang="en-US" dirty="0">
                <a:solidFill>
                  <a:srgbClr val="000000"/>
                </a:solidFill>
                <a:latin typeface="+mn-lt"/>
              </a:rPr>
              <a:t>Dr .Uma S</a:t>
            </a:r>
            <a:endParaRPr lang="en-IN" dirty="0">
              <a:solidFill>
                <a:srgbClr val="000000"/>
              </a:solidFill>
              <a:latin typeface="+mn-lt"/>
            </a:endParaRPr>
          </a:p>
        </p:txBody>
      </p:sp>
      <p:sp>
        <p:nvSpPr>
          <p:cNvPr id="5" name="Slide Number Placeholder 4">
            <a:extLst>
              <a:ext uri="{FF2B5EF4-FFF2-40B4-BE49-F238E27FC236}">
                <a16:creationId xmlns:a16="http://schemas.microsoft.com/office/drawing/2014/main" id="{669EE090-3AB0-4F37-B937-148B0321C53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
        <p:nvSpPr>
          <p:cNvPr id="6" name="Title 1">
            <a:extLst>
              <a:ext uri="{FF2B5EF4-FFF2-40B4-BE49-F238E27FC236}">
                <a16:creationId xmlns:a16="http://schemas.microsoft.com/office/drawing/2014/main" id="{98CBA108-89FE-422B-BD14-BF65D6A9322A}"/>
              </a:ext>
            </a:extLst>
          </p:cNvPr>
          <p:cNvSpPr txBox="1">
            <a:spLocks/>
          </p:cNvSpPr>
          <p:nvPr/>
        </p:nvSpPr>
        <p:spPr>
          <a:xfrm>
            <a:off x="1489913" y="632174"/>
            <a:ext cx="6683062" cy="84238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Oswald"/>
              <a:buNone/>
              <a:defRPr sz="2400" b="1"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400"/>
              <a:buFont typeface="Oswald"/>
              <a:buNone/>
              <a:defRPr sz="2400" b="1" i="0" u="none" strike="noStrike" cap="none">
                <a:solidFill>
                  <a:schemeClr val="dk1"/>
                </a:solidFill>
                <a:latin typeface="Oswald"/>
                <a:ea typeface="Oswald"/>
                <a:cs typeface="Oswald"/>
                <a:sym typeface="Oswald"/>
              </a:defRPr>
            </a:lvl2pPr>
            <a:lvl3pPr marR="0" lvl="2" algn="l" rtl="0">
              <a:lnSpc>
                <a:spcPct val="100000"/>
              </a:lnSpc>
              <a:spcBef>
                <a:spcPts val="0"/>
              </a:spcBef>
              <a:spcAft>
                <a:spcPts val="0"/>
              </a:spcAft>
              <a:buClr>
                <a:schemeClr val="dk1"/>
              </a:buClr>
              <a:buSzPts val="2400"/>
              <a:buFont typeface="Oswald"/>
              <a:buNone/>
              <a:defRPr sz="2400" b="1" i="0" u="none" strike="noStrike" cap="none">
                <a:solidFill>
                  <a:schemeClr val="dk1"/>
                </a:solidFill>
                <a:latin typeface="Oswald"/>
                <a:ea typeface="Oswald"/>
                <a:cs typeface="Oswald"/>
                <a:sym typeface="Oswald"/>
              </a:defRPr>
            </a:lvl3pPr>
            <a:lvl4pPr marR="0" lvl="3" algn="l" rtl="0">
              <a:lnSpc>
                <a:spcPct val="100000"/>
              </a:lnSpc>
              <a:spcBef>
                <a:spcPts val="0"/>
              </a:spcBef>
              <a:spcAft>
                <a:spcPts val="0"/>
              </a:spcAft>
              <a:buClr>
                <a:schemeClr val="dk1"/>
              </a:buClr>
              <a:buSzPts val="2400"/>
              <a:buFont typeface="Oswald"/>
              <a:buNone/>
              <a:defRPr sz="2400" b="1" i="0" u="none" strike="noStrike" cap="none">
                <a:solidFill>
                  <a:schemeClr val="dk1"/>
                </a:solidFill>
                <a:latin typeface="Oswald"/>
                <a:ea typeface="Oswald"/>
                <a:cs typeface="Oswald"/>
                <a:sym typeface="Oswald"/>
              </a:defRPr>
            </a:lvl4pPr>
            <a:lvl5pPr marR="0" lvl="4" algn="l" rtl="0">
              <a:lnSpc>
                <a:spcPct val="100000"/>
              </a:lnSpc>
              <a:spcBef>
                <a:spcPts val="0"/>
              </a:spcBef>
              <a:spcAft>
                <a:spcPts val="0"/>
              </a:spcAft>
              <a:buClr>
                <a:schemeClr val="dk1"/>
              </a:buClr>
              <a:buSzPts val="2400"/>
              <a:buFont typeface="Oswald"/>
              <a:buNone/>
              <a:defRPr sz="2400" b="1" i="0" u="none" strike="noStrike" cap="none">
                <a:solidFill>
                  <a:schemeClr val="dk1"/>
                </a:solidFill>
                <a:latin typeface="Oswald"/>
                <a:ea typeface="Oswald"/>
                <a:cs typeface="Oswald"/>
                <a:sym typeface="Oswald"/>
              </a:defRPr>
            </a:lvl5pPr>
            <a:lvl6pPr marR="0" lvl="5" algn="l" rtl="0">
              <a:lnSpc>
                <a:spcPct val="100000"/>
              </a:lnSpc>
              <a:spcBef>
                <a:spcPts val="0"/>
              </a:spcBef>
              <a:spcAft>
                <a:spcPts val="0"/>
              </a:spcAft>
              <a:buClr>
                <a:schemeClr val="dk1"/>
              </a:buClr>
              <a:buSzPts val="2400"/>
              <a:buFont typeface="Oswald"/>
              <a:buNone/>
              <a:defRPr sz="2400" b="1" i="0" u="none" strike="noStrike" cap="none">
                <a:solidFill>
                  <a:schemeClr val="dk1"/>
                </a:solidFill>
                <a:latin typeface="Oswald"/>
                <a:ea typeface="Oswald"/>
                <a:cs typeface="Oswald"/>
                <a:sym typeface="Oswald"/>
              </a:defRPr>
            </a:lvl6pPr>
            <a:lvl7pPr marR="0" lvl="6" algn="l" rtl="0">
              <a:lnSpc>
                <a:spcPct val="100000"/>
              </a:lnSpc>
              <a:spcBef>
                <a:spcPts val="0"/>
              </a:spcBef>
              <a:spcAft>
                <a:spcPts val="0"/>
              </a:spcAft>
              <a:buClr>
                <a:schemeClr val="dk1"/>
              </a:buClr>
              <a:buSzPts val="2400"/>
              <a:buFont typeface="Oswald"/>
              <a:buNone/>
              <a:defRPr sz="2400" b="1" i="0" u="none" strike="noStrike" cap="none">
                <a:solidFill>
                  <a:schemeClr val="dk1"/>
                </a:solidFill>
                <a:latin typeface="Oswald"/>
                <a:ea typeface="Oswald"/>
                <a:cs typeface="Oswald"/>
                <a:sym typeface="Oswald"/>
              </a:defRPr>
            </a:lvl7pPr>
            <a:lvl8pPr marR="0" lvl="7" algn="l" rtl="0">
              <a:lnSpc>
                <a:spcPct val="100000"/>
              </a:lnSpc>
              <a:spcBef>
                <a:spcPts val="0"/>
              </a:spcBef>
              <a:spcAft>
                <a:spcPts val="0"/>
              </a:spcAft>
              <a:buClr>
                <a:schemeClr val="dk1"/>
              </a:buClr>
              <a:buSzPts val="2400"/>
              <a:buFont typeface="Oswald"/>
              <a:buNone/>
              <a:defRPr sz="2400" b="1" i="0" u="none" strike="noStrike" cap="none">
                <a:solidFill>
                  <a:schemeClr val="dk1"/>
                </a:solidFill>
                <a:latin typeface="Oswald"/>
                <a:ea typeface="Oswald"/>
                <a:cs typeface="Oswald"/>
                <a:sym typeface="Oswald"/>
              </a:defRPr>
            </a:lvl8pPr>
            <a:lvl9pPr marR="0" lvl="8" algn="l" rtl="0">
              <a:lnSpc>
                <a:spcPct val="100000"/>
              </a:lnSpc>
              <a:spcBef>
                <a:spcPts val="0"/>
              </a:spcBef>
              <a:spcAft>
                <a:spcPts val="0"/>
              </a:spcAft>
              <a:buClr>
                <a:schemeClr val="dk1"/>
              </a:buClr>
              <a:buSzPts val="2400"/>
              <a:buFont typeface="Oswald"/>
              <a:buNone/>
              <a:defRPr sz="2400" b="1" i="0" u="none" strike="noStrike" cap="none">
                <a:solidFill>
                  <a:schemeClr val="dk1"/>
                </a:solidFill>
                <a:latin typeface="Oswald"/>
                <a:ea typeface="Oswald"/>
                <a:cs typeface="Oswald"/>
                <a:sym typeface="Oswald"/>
              </a:defRPr>
            </a:lvl9pPr>
          </a:lstStyle>
          <a:p>
            <a:pPr algn="ctr"/>
            <a:r>
              <a:rPr lang="en-US" sz="1800" b="0" dirty="0">
                <a:latin typeface="+mj-lt"/>
              </a:rPr>
              <a:t>Indian Institute of Information Technology-Dharwad</a:t>
            </a:r>
            <a:endParaRPr lang="en-IN" sz="1800" b="0" dirty="0">
              <a:latin typeface="+mj-lt"/>
            </a:endParaRPr>
          </a:p>
        </p:txBody>
      </p:sp>
      <p:pic>
        <p:nvPicPr>
          <p:cNvPr id="9" name="Picture 8">
            <a:extLst>
              <a:ext uri="{FF2B5EF4-FFF2-40B4-BE49-F238E27FC236}">
                <a16:creationId xmlns:a16="http://schemas.microsoft.com/office/drawing/2014/main" id="{F67B70D9-1862-47DA-9F96-ECF60E97274B}"/>
              </a:ext>
            </a:extLst>
          </p:cNvPr>
          <p:cNvPicPr>
            <a:picLocks noChangeAspect="1"/>
          </p:cNvPicPr>
          <p:nvPr/>
        </p:nvPicPr>
        <p:blipFill>
          <a:blip r:embed="rId2"/>
          <a:stretch>
            <a:fillRect/>
          </a:stretch>
        </p:blipFill>
        <p:spPr>
          <a:xfrm>
            <a:off x="4503181" y="545322"/>
            <a:ext cx="526020" cy="519144"/>
          </a:xfrm>
          <a:prstGeom prst="rect">
            <a:avLst/>
          </a:prstGeom>
        </p:spPr>
      </p:pic>
    </p:spTree>
    <p:extLst>
      <p:ext uri="{BB962C8B-B14F-4D97-AF65-F5344CB8AC3E}">
        <p14:creationId xmlns:p14="http://schemas.microsoft.com/office/powerpoint/2010/main" val="36712956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C8CA6-D149-405B-9991-8B515ED08D11}"/>
              </a:ext>
            </a:extLst>
          </p:cNvPr>
          <p:cNvSpPr>
            <a:spLocks noGrp="1"/>
          </p:cNvSpPr>
          <p:nvPr>
            <p:ph type="title"/>
          </p:nvPr>
        </p:nvSpPr>
        <p:spPr/>
        <p:txBody>
          <a:bodyPr/>
          <a:lstStyle/>
          <a:p>
            <a:r>
              <a:rPr lang="en-US" dirty="0"/>
              <a:t>Conclusion</a:t>
            </a:r>
            <a:endParaRPr lang="en-IN" dirty="0"/>
          </a:p>
        </p:txBody>
      </p:sp>
      <p:sp>
        <p:nvSpPr>
          <p:cNvPr id="3" name="Text Placeholder 2">
            <a:extLst>
              <a:ext uri="{FF2B5EF4-FFF2-40B4-BE49-F238E27FC236}">
                <a16:creationId xmlns:a16="http://schemas.microsoft.com/office/drawing/2014/main" id="{E6DC4241-0A7D-46D5-BCEC-157A390EA4AF}"/>
              </a:ext>
            </a:extLst>
          </p:cNvPr>
          <p:cNvSpPr>
            <a:spLocks noGrp="1"/>
          </p:cNvSpPr>
          <p:nvPr>
            <p:ph type="body" idx="1"/>
          </p:nvPr>
        </p:nvSpPr>
        <p:spPr/>
        <p:txBody>
          <a:bodyPr/>
          <a:lstStyle/>
          <a:p>
            <a:pPr marL="63500" indent="0" algn="just">
              <a:buNone/>
            </a:pPr>
            <a:r>
              <a:rPr lang="en-US" sz="1400" dirty="0">
                <a:solidFill>
                  <a:srgbClr val="0070C0"/>
                </a:solidFill>
                <a:ea typeface="+mn-lt"/>
                <a:cs typeface="+mn-lt"/>
              </a:rPr>
              <a:t>The aim of this study is to build a Smart Pill Box for Medicine Reminder and Monitoring System. When the pill time has been set, the pillbox will remind clients or patients to take pills utilizing sound and light. The warning of pills should be taken will be shown by an android application which is held by the patient. Contrasted and the conventional pill box that requires clients or attendants to stack the crate each day or consistently. This model can aid in help elders to take their medication.</a:t>
            </a:r>
            <a:endParaRPr lang="en-IN" sz="1400" dirty="0">
              <a:solidFill>
                <a:srgbClr val="0070C0"/>
              </a:solidFill>
              <a:ea typeface="+mn-lt"/>
              <a:cs typeface="+mn-lt"/>
            </a:endParaRPr>
          </a:p>
        </p:txBody>
      </p:sp>
      <p:sp>
        <p:nvSpPr>
          <p:cNvPr id="4" name="Slide Number Placeholder 3">
            <a:extLst>
              <a:ext uri="{FF2B5EF4-FFF2-40B4-BE49-F238E27FC236}">
                <a16:creationId xmlns:a16="http://schemas.microsoft.com/office/drawing/2014/main" id="{F0AD21CE-F5A7-4770-821D-484186C2C5B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20492711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36" descr="photo-1434030216411-0b793f4b4173.jpg"/>
          <p:cNvPicPr preferRelativeResize="0"/>
          <p:nvPr/>
        </p:nvPicPr>
        <p:blipFill>
          <a:blip r:embed="rId3">
            <a:alphaModFix/>
          </a:blip>
          <a:stretch>
            <a:fillRect/>
          </a:stretch>
        </p:blipFill>
        <p:spPr>
          <a:xfrm>
            <a:off x="4588100" y="1158825"/>
            <a:ext cx="2746500" cy="2746500"/>
          </a:xfrm>
          <a:prstGeom prst="ellipse">
            <a:avLst/>
          </a:prstGeom>
          <a:noFill/>
          <a:ln>
            <a:noFill/>
          </a:ln>
          <a:effectLst>
            <a:outerShdw blurRad="14288" dist="9525" dir="16200000" algn="bl" rotWithShape="0">
              <a:schemeClr val="dk1">
                <a:alpha val="50000"/>
              </a:schemeClr>
            </a:outerShdw>
          </a:effectLst>
        </p:spPr>
      </p:pic>
      <p:sp>
        <p:nvSpPr>
          <p:cNvPr id="271" name="Google Shape;271;p36"/>
          <p:cNvSpPr txBox="1">
            <a:spLocks noGrp="1"/>
          </p:cNvSpPr>
          <p:nvPr>
            <p:ph type="ctrTitle" idx="4294967295"/>
          </p:nvPr>
        </p:nvSpPr>
        <p:spPr>
          <a:xfrm>
            <a:off x="1033670" y="1516477"/>
            <a:ext cx="3233738" cy="1160462"/>
          </a:xfrm>
          <a:prstGeom prst="rect">
            <a:avLst/>
          </a:prstGeom>
          <a:effectLst>
            <a:outerShdw blurRad="14288" dist="9525" dir="16200000" algn="bl" rotWithShape="0">
              <a:schemeClr val="dk1">
                <a:alpha val="50000"/>
              </a:schemeClr>
            </a:outerShdw>
          </a:effectLst>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6"/>
                </a:solidFill>
              </a:rPr>
              <a:t>THANKS!</a:t>
            </a:r>
            <a:endParaRPr sz="6000" dirty="0">
              <a:solidFill>
                <a:schemeClr val="accent6"/>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922A32FF-89ED-4DED-8F03-BBEC6B8E1F2F}"/>
              </a:ext>
            </a:extLst>
          </p:cNvPr>
          <p:cNvSpPr>
            <a:spLocks noGrp="1"/>
          </p:cNvSpPr>
          <p:nvPr>
            <p:ph type="body" idx="1"/>
          </p:nvPr>
        </p:nvSpPr>
        <p:spPr>
          <a:xfrm>
            <a:off x="1205948" y="1231623"/>
            <a:ext cx="4280452" cy="3029642"/>
          </a:xfrm>
        </p:spPr>
        <p:txBody>
          <a:bodyPr/>
          <a:lstStyle/>
          <a:p>
            <a:pPr marL="88900" indent="0">
              <a:buSzPts val="2200"/>
              <a:buNone/>
            </a:pPr>
            <a:r>
              <a:rPr lang="en-IN" sz="2200" b="1" dirty="0">
                <a:solidFill>
                  <a:srgbClr val="000000"/>
                </a:solidFill>
                <a:latin typeface="+mn-lt"/>
              </a:rPr>
              <a:t>Submitted By: </a:t>
            </a:r>
          </a:p>
          <a:p>
            <a:pPr marL="411480" marR="282575" indent="0">
              <a:lnSpc>
                <a:spcPct val="110000"/>
              </a:lnSpc>
              <a:spcAft>
                <a:spcPts val="720"/>
              </a:spcAft>
              <a:buNone/>
            </a:pPr>
            <a:r>
              <a:rPr lang="en-IN" sz="1800" dirty="0">
                <a:solidFill>
                  <a:srgbClr val="000000"/>
                </a:solidFill>
                <a:effectLst/>
                <a:latin typeface="Calibri" panose="020F0502020204030204" pitchFamily="34" charset="0"/>
                <a:ea typeface="Calibri" panose="020F0502020204030204" pitchFamily="34" charset="0"/>
              </a:rPr>
              <a:t>                 Bhargava H.S (18BCS018) </a:t>
            </a:r>
          </a:p>
          <a:p>
            <a:pPr marL="411480" marR="539115" indent="0">
              <a:lnSpc>
                <a:spcPct val="110000"/>
              </a:lnSpc>
              <a:spcAft>
                <a:spcPts val="720"/>
              </a:spcAft>
              <a:buNone/>
            </a:pPr>
            <a:r>
              <a:rPr lang="en-IN" sz="1800" dirty="0">
                <a:solidFill>
                  <a:srgbClr val="000000"/>
                </a:solidFill>
                <a:effectLst/>
                <a:latin typeface="Calibri" panose="020F0502020204030204" pitchFamily="34" charset="0"/>
                <a:ea typeface="Calibri" panose="020F0502020204030204" pitchFamily="34" charset="0"/>
              </a:rPr>
              <a:t>	       </a:t>
            </a:r>
            <a:r>
              <a:rPr lang="en-IN" sz="1800" dirty="0" err="1">
                <a:solidFill>
                  <a:srgbClr val="000000"/>
                </a:solidFill>
                <a:effectLst/>
                <a:latin typeface="Calibri" panose="020F0502020204030204" pitchFamily="34" charset="0"/>
                <a:ea typeface="Calibri" panose="020F0502020204030204" pitchFamily="34" charset="0"/>
              </a:rPr>
              <a:t>Palshini</a:t>
            </a:r>
            <a:r>
              <a:rPr lang="en-IN" sz="1800" dirty="0">
                <a:solidFill>
                  <a:srgbClr val="000000"/>
                </a:solidFill>
                <a:effectLst/>
                <a:latin typeface="Calibri" panose="020F0502020204030204" pitchFamily="34" charset="0"/>
                <a:ea typeface="Calibri" panose="020F0502020204030204" pitchFamily="34" charset="0"/>
              </a:rPr>
              <a:t> B (18BCS062) </a:t>
            </a:r>
          </a:p>
          <a:p>
            <a:pPr marL="411480" indent="0">
              <a:lnSpc>
                <a:spcPct val="110000"/>
              </a:lnSpc>
              <a:spcAft>
                <a:spcPts val="720"/>
              </a:spcAft>
              <a:buNone/>
            </a:pPr>
            <a:r>
              <a:rPr lang="en-IN" sz="1800" dirty="0">
                <a:solidFill>
                  <a:srgbClr val="000000"/>
                </a:solidFill>
                <a:effectLst/>
                <a:latin typeface="Calibri" panose="020F0502020204030204" pitchFamily="34" charset="0"/>
                <a:ea typeface="Calibri" panose="020F0502020204030204" pitchFamily="34" charset="0"/>
              </a:rPr>
              <a:t>	       Raghu Prasad J N (18BCS073) </a:t>
            </a:r>
          </a:p>
          <a:p>
            <a:pPr marL="411480" marR="716915" indent="0">
              <a:lnSpc>
                <a:spcPct val="110000"/>
              </a:lnSpc>
              <a:spcAft>
                <a:spcPts val="6155"/>
              </a:spcAft>
              <a:buNone/>
            </a:pPr>
            <a:r>
              <a:rPr lang="en-IN" sz="1800" dirty="0">
                <a:solidFill>
                  <a:srgbClr val="000000"/>
                </a:solidFill>
                <a:effectLst/>
                <a:latin typeface="Calibri" panose="020F0502020204030204" pitchFamily="34" charset="0"/>
                <a:ea typeface="Calibri" panose="020F0502020204030204" pitchFamily="34" charset="0"/>
              </a:rPr>
              <a:t>	       Vivek S (18BCS111) </a:t>
            </a:r>
          </a:p>
          <a:p>
            <a:pPr marL="63500" indent="0">
              <a:buNone/>
            </a:pPr>
            <a:endParaRPr lang="en-IN" dirty="0"/>
          </a:p>
        </p:txBody>
      </p:sp>
      <p:sp>
        <p:nvSpPr>
          <p:cNvPr id="2" name="Slide Number Placeholder 1">
            <a:extLst>
              <a:ext uri="{FF2B5EF4-FFF2-40B4-BE49-F238E27FC236}">
                <a16:creationId xmlns:a16="http://schemas.microsoft.com/office/drawing/2014/main" id="{DB14B832-F389-4E97-AC7A-81142D96F4D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pic>
        <p:nvPicPr>
          <p:cNvPr id="5" name="Picture 4">
            <a:extLst>
              <a:ext uri="{FF2B5EF4-FFF2-40B4-BE49-F238E27FC236}">
                <a16:creationId xmlns:a16="http://schemas.microsoft.com/office/drawing/2014/main" id="{ABE6F7C2-6F6E-4016-AAE7-B212833D0897}"/>
              </a:ext>
            </a:extLst>
          </p:cNvPr>
          <p:cNvPicPr>
            <a:picLocks noChangeAspect="1"/>
          </p:cNvPicPr>
          <p:nvPr/>
        </p:nvPicPr>
        <p:blipFill rotWithShape="1">
          <a:blip r:embed="rId2"/>
          <a:srcRect b="8044"/>
          <a:stretch/>
        </p:blipFill>
        <p:spPr>
          <a:xfrm>
            <a:off x="5374396" y="1418811"/>
            <a:ext cx="2352675" cy="2452480"/>
          </a:xfrm>
          <a:prstGeom prst="rect">
            <a:avLst/>
          </a:prstGeom>
          <a:ln>
            <a:noFill/>
          </a:ln>
          <a:effectLst>
            <a:outerShdw blurRad="76200" dir="18900000" sy="23000" kx="-1200000" algn="bl" rotWithShape="0">
              <a:prstClr val="black">
                <a:alpha val="20000"/>
              </a:prst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1933187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u="sng" dirty="0">
                <a:latin typeface="+mj-lt"/>
                <a:cs typeface="Calibri Light"/>
              </a:rPr>
              <a:t>INTRODUCTION</a:t>
            </a:r>
            <a:endParaRPr u="sng" dirty="0">
              <a:latin typeface="+mj-lt"/>
            </a:endParaRPr>
          </a:p>
        </p:txBody>
      </p:sp>
      <p:sp>
        <p:nvSpPr>
          <p:cNvPr id="75" name="Google Shape;75;p15"/>
          <p:cNvSpPr txBox="1">
            <a:spLocks noGrp="1"/>
          </p:cNvSpPr>
          <p:nvPr>
            <p:ph type="body" idx="1"/>
          </p:nvPr>
        </p:nvSpPr>
        <p:spPr>
          <a:xfrm>
            <a:off x="1556175" y="1419275"/>
            <a:ext cx="6679286" cy="2706635"/>
          </a:xfrm>
          <a:prstGeom prst="rect">
            <a:avLst/>
          </a:prstGeom>
        </p:spPr>
        <p:txBody>
          <a:bodyPr spcFirstLastPara="1" wrap="square" lIns="91425" tIns="91425" rIns="91425" bIns="91425" anchor="t" anchorCtr="0">
            <a:noAutofit/>
          </a:bodyPr>
          <a:lstStyle/>
          <a:p>
            <a:pPr algn="just">
              <a:buFont typeface="Wingdings" panose="05000000000000000000" pitchFamily="2" charset="2"/>
              <a:buChar char="§"/>
            </a:pPr>
            <a:r>
              <a:rPr lang="en-US" sz="1400" dirty="0">
                <a:solidFill>
                  <a:srgbClr val="0070C0"/>
                </a:solidFill>
                <a:ea typeface="+mn-lt"/>
                <a:cs typeface="+mn-lt"/>
              </a:rPr>
              <a:t>There can be a lot of individuals out there who need constant help  may it be our elderly people, family members, the ones who have special needs. Elders are more affected by the timing of taking a certain drug than others, in order to prevent any dysfunction or illness timing is a must.</a:t>
            </a:r>
            <a:endParaRPr lang="en-US" sz="1400" dirty="0">
              <a:solidFill>
                <a:srgbClr val="0070C0"/>
              </a:solidFill>
              <a:cs typeface="Calibri" panose="020F0502020204030204"/>
            </a:endParaRPr>
          </a:p>
          <a:p>
            <a:pPr algn="just">
              <a:buFont typeface="Wingdings" panose="05000000000000000000" pitchFamily="2" charset="2"/>
              <a:buChar char="§"/>
            </a:pPr>
            <a:r>
              <a:rPr lang="en-US" sz="1400" dirty="0">
                <a:solidFill>
                  <a:srgbClr val="0070C0"/>
                </a:solidFill>
                <a:ea typeface="+mn-lt"/>
                <a:cs typeface="+mn-lt"/>
              </a:rPr>
              <a:t>Some people may forget to take the medicines at the correct time and can forget the medicines which they have to take. In order to eliminate the factors of always needed observation like nurses or taking a risk of a missed dose, we had to find an easy, portable and efficient solution.</a:t>
            </a:r>
            <a:endParaRPr lang="en-US" sz="1400" dirty="0">
              <a:solidFill>
                <a:srgbClr val="0070C0"/>
              </a:solidFill>
            </a:endParaRPr>
          </a:p>
          <a:p>
            <a:pPr algn="just">
              <a:buFont typeface="Wingdings" panose="05000000000000000000" pitchFamily="2" charset="2"/>
              <a:buChar char="§"/>
            </a:pPr>
            <a:r>
              <a:rPr lang="en-US" sz="1400" dirty="0">
                <a:solidFill>
                  <a:srgbClr val="0070C0"/>
                </a:solidFill>
                <a:ea typeface="+mn-lt"/>
                <a:cs typeface="+mn-lt"/>
              </a:rPr>
              <a:t>n order to make a really useful smart pillbox it had to be easily integrated with the recent sweeping smart technologies.</a:t>
            </a:r>
            <a:endParaRPr lang="en-US" sz="1400" dirty="0">
              <a:solidFill>
                <a:srgbClr val="0070C0"/>
              </a:solidFill>
            </a:endParaRPr>
          </a:p>
          <a:p>
            <a:endParaRPr lang="en-US" sz="1200" dirty="0">
              <a:cs typeface="Calibri"/>
            </a:endParaRPr>
          </a:p>
          <a:p>
            <a:pPr marL="0" lvl="0" indent="0" algn="l" rtl="0">
              <a:spcBef>
                <a:spcPts val="600"/>
              </a:spcBef>
              <a:spcAft>
                <a:spcPts val="0"/>
              </a:spcAft>
              <a:buNone/>
            </a:pPr>
            <a:endParaRPr sz="1200" dirty="0"/>
          </a:p>
        </p:txBody>
      </p:sp>
      <p:sp>
        <p:nvSpPr>
          <p:cNvPr id="78" name="Google Shape;78;p15"/>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ctrTitle"/>
          </p:nvPr>
        </p:nvSpPr>
        <p:spPr>
          <a:xfrm>
            <a:off x="1529862" y="703895"/>
            <a:ext cx="5874102" cy="46836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u="sng" dirty="0">
                <a:latin typeface="+mj-lt"/>
                <a:cs typeface="Calibri Light"/>
              </a:rPr>
              <a:t>Abstract</a:t>
            </a:r>
            <a:endParaRPr sz="2000" u="sng" dirty="0">
              <a:latin typeface="+mj-lt"/>
              <a:cs typeface="Calibri Light"/>
            </a:endParaRPr>
          </a:p>
        </p:txBody>
      </p:sp>
      <p:sp>
        <p:nvSpPr>
          <p:cNvPr id="92" name="Google Shape;92;p17"/>
          <p:cNvSpPr txBox="1">
            <a:spLocks noGrp="1"/>
          </p:cNvSpPr>
          <p:nvPr>
            <p:ph type="subTitle" idx="1"/>
          </p:nvPr>
        </p:nvSpPr>
        <p:spPr>
          <a:xfrm>
            <a:off x="1664256" y="1258646"/>
            <a:ext cx="5815487" cy="2962872"/>
          </a:xfrm>
          <a:prstGeom prst="rect">
            <a:avLst/>
          </a:prstGeom>
        </p:spPr>
        <p:txBody>
          <a:bodyPr spcFirstLastPara="1" wrap="square" lIns="91425" tIns="91425" rIns="91425" bIns="91425" anchor="t" anchorCtr="0">
            <a:noAutofit/>
          </a:bodyPr>
          <a:lstStyle/>
          <a:p>
            <a:pPr algn="just">
              <a:buFont typeface="Courier New" panose="02070309020205020404" pitchFamily="49" charset="0"/>
              <a:buChar char="o"/>
            </a:pPr>
            <a:r>
              <a:rPr lang="en-US" sz="1400" i="0" dirty="0">
                <a:solidFill>
                  <a:srgbClr val="0070C0"/>
                </a:solidFill>
                <a:ea typeface="+mn-lt"/>
                <a:cs typeface="+mn-lt"/>
              </a:rPr>
              <a:t>Many medical errors are due to the fact that people in charge of patient or elder's medication have to deal with sorting huge amounts of pills each day.</a:t>
            </a:r>
          </a:p>
          <a:p>
            <a:pPr algn="just">
              <a:buFont typeface="Courier New" panose="02070309020205020404" pitchFamily="49" charset="0"/>
              <a:buChar char="o"/>
            </a:pPr>
            <a:r>
              <a:rPr lang="en-US" sz="1400" i="0" dirty="0">
                <a:solidFill>
                  <a:srgbClr val="0070C0"/>
                </a:solidFill>
                <a:ea typeface="+mn-lt"/>
                <a:cs typeface="+mn-lt"/>
              </a:rPr>
              <a:t>This medication pill box is focused on patients who frequently take medications or vitamin supplements, or attendants who deal with the more seasoned or patients.</a:t>
            </a:r>
          </a:p>
          <a:p>
            <a:pPr algn="just">
              <a:buFont typeface="Courier New" panose="02070309020205020404" pitchFamily="49" charset="0"/>
              <a:buChar char="o"/>
            </a:pPr>
            <a:r>
              <a:rPr lang="en-US" sz="1400" i="0" dirty="0">
                <a:solidFill>
                  <a:srgbClr val="0070C0"/>
                </a:solidFill>
                <a:ea typeface="+mn-lt"/>
                <a:cs typeface="+mn-lt"/>
              </a:rPr>
              <a:t>Our smart pill box is programmable that enables medical caretakers or clients to determine the pill amount and timing to take pills, and the service times for every day.</a:t>
            </a:r>
          </a:p>
          <a:p>
            <a:pPr algn="just">
              <a:buFont typeface="Courier New" panose="02070309020205020404" pitchFamily="49" charset="0"/>
              <a:buChar char="o"/>
            </a:pPr>
            <a:r>
              <a:rPr lang="en-US" sz="1400" i="0" dirty="0">
                <a:solidFill>
                  <a:srgbClr val="0070C0"/>
                </a:solidFill>
                <a:ea typeface="+mn-lt"/>
                <a:cs typeface="+mn-lt"/>
              </a:rPr>
              <a:t>The pillbox will remind clients or patients to take pills utilizing sound and light. The warning of pills should be taken will be shown by an android application which is held by the patient.</a:t>
            </a:r>
          </a:p>
          <a:p>
            <a:pPr marL="0" lvl="0" indent="0" algn="l" rtl="0">
              <a:spcBef>
                <a:spcPts val="0"/>
              </a:spcBef>
              <a:spcAft>
                <a:spcPts val="0"/>
              </a:spcAft>
              <a:buNone/>
            </a:pPr>
            <a:endParaRPr dirty="0"/>
          </a:p>
        </p:txBody>
      </p:sp>
      <p:sp>
        <p:nvSpPr>
          <p:cNvPr id="93" name="Google Shape;93;p17"/>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17E025D-36FB-4960-B356-DD8FBA27D2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8" name="Picture 7">
            <a:extLst>
              <a:ext uri="{FF2B5EF4-FFF2-40B4-BE49-F238E27FC236}">
                <a16:creationId xmlns:a16="http://schemas.microsoft.com/office/drawing/2014/main" id="{6071F5F3-CF39-4802-B41F-8E620F63503D}"/>
              </a:ext>
            </a:extLst>
          </p:cNvPr>
          <p:cNvPicPr>
            <a:picLocks noChangeAspect="1"/>
          </p:cNvPicPr>
          <p:nvPr/>
        </p:nvPicPr>
        <p:blipFill rotWithShape="1">
          <a:blip r:embed="rId2"/>
          <a:srcRect l="7224" t="8566" r="6203" b="8559"/>
          <a:stretch/>
        </p:blipFill>
        <p:spPr>
          <a:xfrm>
            <a:off x="1557130" y="881269"/>
            <a:ext cx="6745358" cy="3094383"/>
          </a:xfrm>
          <a:prstGeom prst="rect">
            <a:avLst/>
          </a:prstGeom>
          <a:ln w="127000" cap="sq">
            <a:solidFill>
              <a:srgbClr val="000000"/>
            </a:solidFill>
            <a:miter lim="800000"/>
          </a:ln>
          <a:effectLst>
            <a:outerShdw blurRad="57150" dist="50800" dir="2700000" algn="tl" rotWithShape="0">
              <a:srgbClr val="000000">
                <a:alpha val="40000"/>
              </a:srgbClr>
            </a:outerShdw>
          </a:effectLst>
        </p:spPr>
        <p:style>
          <a:lnRef idx="2">
            <a:schemeClr val="dk1">
              <a:shade val="50000"/>
            </a:schemeClr>
          </a:lnRef>
          <a:fillRef idx="1">
            <a:schemeClr val="dk1"/>
          </a:fillRef>
          <a:effectRef idx="0">
            <a:schemeClr val="dk1"/>
          </a:effectRef>
          <a:fontRef idx="minor">
            <a:schemeClr val="lt1"/>
          </a:fontRef>
        </p:style>
      </p:pic>
    </p:spTree>
    <p:extLst>
      <p:ext uri="{BB962C8B-B14F-4D97-AF65-F5344CB8AC3E}">
        <p14:creationId xmlns:p14="http://schemas.microsoft.com/office/powerpoint/2010/main" val="524636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734169-D1F4-49D1-ADBD-1ADA15BE315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3" name="Google Shape;105;p19">
            <a:extLst>
              <a:ext uri="{FF2B5EF4-FFF2-40B4-BE49-F238E27FC236}">
                <a16:creationId xmlns:a16="http://schemas.microsoft.com/office/drawing/2014/main" id="{74577F6B-E456-4815-B5F7-57C29E23F76E}"/>
              </a:ext>
            </a:extLst>
          </p:cNvPr>
          <p:cNvSpPr txBox="1">
            <a:spLocks/>
          </p:cNvSpPr>
          <p:nvPr/>
        </p:nvSpPr>
        <p:spPr>
          <a:xfrm>
            <a:off x="1556900" y="935894"/>
            <a:ext cx="6616800" cy="3042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en-US" dirty="0">
                <a:solidFill>
                  <a:srgbClr val="0070C0"/>
                </a:solidFill>
                <a:ea typeface="+mn-lt"/>
                <a:cs typeface="+mn-lt"/>
              </a:rPr>
              <a:t>As pills have taken such an important role in everyday life there has been the past years an increase in the number of medical neglect cases related to incorrect medication given to patients,</a:t>
            </a:r>
          </a:p>
          <a:p>
            <a:pPr marL="285750" indent="-285750">
              <a:buFont typeface="Arial" panose="020B0604020202020204" pitchFamily="34" charset="0"/>
              <a:buChar char="•"/>
            </a:pPr>
            <a:r>
              <a:rPr lang="en-US" dirty="0">
                <a:solidFill>
                  <a:srgbClr val="0070C0"/>
                </a:solidFill>
                <a:ea typeface="+mn-lt"/>
                <a:cs typeface="+mn-lt"/>
              </a:rPr>
              <a:t>Several problems related to the high amount of pills nowadays are prescribed to patients are found in hospitals or in retirement homes. In these places one of the main jobs is to give out to its patient the correct pills. Managing, sorting and giving out the pills to each one of the patients can sometimes have a high chance of error, with a patient or resident receiving one or more incorrect pills.</a:t>
            </a:r>
          </a:p>
          <a:p>
            <a:pPr marL="285750" indent="-285750">
              <a:buFont typeface="Arial" panose="020B0604020202020204" pitchFamily="34" charset="0"/>
              <a:buChar char="•"/>
            </a:pPr>
            <a:r>
              <a:rPr lang="en-US" dirty="0">
                <a:solidFill>
                  <a:srgbClr val="0070C0"/>
                </a:solidFill>
                <a:ea typeface="+mn-lt"/>
                <a:cs typeface="+mn-lt"/>
              </a:rPr>
              <a:t>Finally there are situation where taking an incorrect amount of pills is a matter of the patient's inexperience and/or ignorance. No matter the cause, it has been proven that there is a significant risk of people ending up swallowing the incorrect medication or dose.</a:t>
            </a:r>
          </a:p>
          <a:p>
            <a:pPr marL="63500">
              <a:spcBef>
                <a:spcPts val="600"/>
              </a:spcBef>
              <a:buSzPts val="2600"/>
            </a:pPr>
            <a:endParaRPr lang="en-US" dirty="0"/>
          </a:p>
        </p:txBody>
      </p:sp>
    </p:spTree>
    <p:extLst>
      <p:ext uri="{BB962C8B-B14F-4D97-AF65-F5344CB8AC3E}">
        <p14:creationId xmlns:p14="http://schemas.microsoft.com/office/powerpoint/2010/main" val="3221591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21"/>
          <p:cNvSpPr txBox="1">
            <a:spLocks noGrp="1"/>
          </p:cNvSpPr>
          <p:nvPr>
            <p:ph type="title"/>
          </p:nvPr>
        </p:nvSpPr>
        <p:spPr>
          <a:xfrm>
            <a:off x="1577734" y="651474"/>
            <a:ext cx="6595966"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u="sng" dirty="0">
                <a:latin typeface="+mj-lt"/>
                <a:cs typeface="Calibri Light"/>
              </a:rPr>
              <a:t>Block</a:t>
            </a:r>
            <a:r>
              <a:rPr lang="en-US" sz="2000" dirty="0"/>
              <a:t> </a:t>
            </a:r>
            <a:r>
              <a:rPr lang="en-US" sz="2000" u="sng" dirty="0">
                <a:latin typeface="+mj-lt"/>
                <a:cs typeface="Calibri Light"/>
              </a:rPr>
              <a:t>Diagram</a:t>
            </a:r>
            <a:endParaRPr sz="2000" u="sng" dirty="0">
              <a:latin typeface="+mj-lt"/>
              <a:cs typeface="Calibri Light"/>
            </a:endParaRPr>
          </a:p>
        </p:txBody>
      </p:sp>
      <p:sp>
        <p:nvSpPr>
          <p:cNvPr id="125" name="Google Shape;125;p21"/>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11" name="Picture 4" descr="Graphical user interface, website&#10;&#10;Description automatically generated">
            <a:extLst>
              <a:ext uri="{FF2B5EF4-FFF2-40B4-BE49-F238E27FC236}">
                <a16:creationId xmlns:a16="http://schemas.microsoft.com/office/drawing/2014/main" id="{97D57C2C-8653-4378-97FA-2372608FC8EA}"/>
              </a:ext>
            </a:extLst>
          </p:cNvPr>
          <p:cNvPicPr>
            <a:picLocks noChangeAspect="1"/>
          </p:cNvPicPr>
          <p:nvPr/>
        </p:nvPicPr>
        <p:blipFill>
          <a:blip r:embed="rId3"/>
          <a:stretch>
            <a:fillRect/>
          </a:stretch>
        </p:blipFill>
        <p:spPr>
          <a:xfrm>
            <a:off x="2702361" y="896073"/>
            <a:ext cx="4346712" cy="359595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2A709-A41C-4814-AD8C-FEB7F2130FAF}"/>
              </a:ext>
            </a:extLst>
          </p:cNvPr>
          <p:cNvSpPr>
            <a:spLocks noGrp="1"/>
          </p:cNvSpPr>
          <p:nvPr>
            <p:ph type="title"/>
          </p:nvPr>
        </p:nvSpPr>
        <p:spPr/>
        <p:txBody>
          <a:bodyPr/>
          <a:lstStyle/>
          <a:p>
            <a:r>
              <a:rPr lang="en-US" sz="3200" dirty="0">
                <a:latin typeface="Algerian" panose="04020705040A02060702" pitchFamily="82" charset="0"/>
              </a:rPr>
              <a:t>Working Model !!</a:t>
            </a:r>
            <a:endParaRPr lang="en-IN" sz="3200" dirty="0">
              <a:latin typeface="Algerian" panose="04020705040A02060702" pitchFamily="82" charset="0"/>
            </a:endParaRPr>
          </a:p>
        </p:txBody>
      </p:sp>
      <p:sp>
        <p:nvSpPr>
          <p:cNvPr id="4" name="Slide Number Placeholder 3">
            <a:extLst>
              <a:ext uri="{FF2B5EF4-FFF2-40B4-BE49-F238E27FC236}">
                <a16:creationId xmlns:a16="http://schemas.microsoft.com/office/drawing/2014/main" id="{03444B1A-19F8-4769-82DF-307E9A77D69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pic>
        <p:nvPicPr>
          <p:cNvPr id="5" name="Picture 2" descr="4 Enterprise Application Integration Benefits | SingleMind">
            <a:extLst>
              <a:ext uri="{FF2B5EF4-FFF2-40B4-BE49-F238E27FC236}">
                <a16:creationId xmlns:a16="http://schemas.microsoft.com/office/drawing/2014/main" id="{28B1C483-7464-4657-AF4D-B8502B99CE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1582" y="1405106"/>
            <a:ext cx="4762638" cy="27974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5745053"/>
      </p:ext>
    </p:extLst>
  </p:cSld>
  <p:clrMapOvr>
    <a:masterClrMapping/>
  </p:clrMapOvr>
</p:sld>
</file>

<file path=ppt/theme/theme1.xml><?xml version="1.0" encoding="utf-8"?>
<a:theme xmlns:a="http://schemas.openxmlformats.org/drawingml/2006/main" name="Quintus template">
  <a:themeElements>
    <a:clrScheme name="Custom 347">
      <a:dk1>
        <a:srgbClr val="25212A"/>
      </a:dk1>
      <a:lt1>
        <a:srgbClr val="FFFFFF"/>
      </a:lt1>
      <a:dk2>
        <a:srgbClr val="797281"/>
      </a:dk2>
      <a:lt2>
        <a:srgbClr val="E7E6E9"/>
      </a:lt2>
      <a:accent1>
        <a:srgbClr val="B87647"/>
      </a:accent1>
      <a:accent2>
        <a:srgbClr val="A85A5A"/>
      </a:accent2>
      <a:accent3>
        <a:srgbClr val="853E61"/>
      </a:accent3>
      <a:accent4>
        <a:srgbClr val="5C3959"/>
      </a:accent4>
      <a:accent5>
        <a:srgbClr val="CC4125"/>
      </a:accent5>
      <a:accent6>
        <a:srgbClr val="E4B681"/>
      </a:accent6>
      <a:hlink>
        <a:srgbClr val="25212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TotalTime>
  <Words>792</Words>
  <Application>Microsoft Office PowerPoint</Application>
  <PresentationFormat>On-screen Show (16:9)</PresentationFormat>
  <Paragraphs>68</Paragraphs>
  <Slides>21</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Wingdings</vt:lpstr>
      <vt:lpstr>Algerian</vt:lpstr>
      <vt:lpstr>Courier New</vt:lpstr>
      <vt:lpstr>Corbel</vt:lpstr>
      <vt:lpstr>Tinos</vt:lpstr>
      <vt:lpstr>Oswald</vt:lpstr>
      <vt:lpstr>Calibri</vt:lpstr>
      <vt:lpstr>Quintus template</vt:lpstr>
      <vt:lpstr>Pill-Box</vt:lpstr>
      <vt:lpstr>IMPROVING HEALTHCARE USING SMART PILL BOX FOR MEDICAL REMINDER</vt:lpstr>
      <vt:lpstr>PowerPoint Presentation</vt:lpstr>
      <vt:lpstr>INTRODUCTION</vt:lpstr>
      <vt:lpstr>Abstract</vt:lpstr>
      <vt:lpstr>PowerPoint Presentation</vt:lpstr>
      <vt:lpstr>PowerPoint Presentation</vt:lpstr>
      <vt:lpstr>Block Diagram</vt:lpstr>
      <vt:lpstr>Working Model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Pill-Box</dc:title>
  <dc:creator>Raghu Bharadwaj</dc:creator>
  <cp:lastModifiedBy>Raghu Bharadwaj</cp:lastModifiedBy>
  <cp:revision>2</cp:revision>
  <dcterms:modified xsi:type="dcterms:W3CDTF">2021-11-22T21:15:45Z</dcterms:modified>
</cp:coreProperties>
</file>